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76" r:id="rId3"/>
    <p:sldId id="277" r:id="rId4"/>
    <p:sldId id="275" r:id="rId5"/>
    <p:sldId id="257" r:id="rId6"/>
    <p:sldId id="298" r:id="rId7"/>
    <p:sldId id="297" r:id="rId8"/>
    <p:sldId id="300" r:id="rId9"/>
    <p:sldId id="299" r:id="rId10"/>
    <p:sldId id="258" r:id="rId11"/>
    <p:sldId id="261" r:id="rId12"/>
    <p:sldId id="301" r:id="rId13"/>
    <p:sldId id="371" r:id="rId14"/>
    <p:sldId id="370" r:id="rId15"/>
    <p:sldId id="340" r:id="rId16"/>
    <p:sldId id="372" r:id="rId17"/>
    <p:sldId id="302" r:id="rId18"/>
    <p:sldId id="336" r:id="rId19"/>
    <p:sldId id="339" r:id="rId20"/>
    <p:sldId id="264" r:id="rId21"/>
    <p:sldId id="342" r:id="rId22"/>
    <p:sldId id="310" r:id="rId23"/>
    <p:sldId id="347" r:id="rId24"/>
    <p:sldId id="375" r:id="rId25"/>
    <p:sldId id="346" r:id="rId26"/>
    <p:sldId id="374" r:id="rId27"/>
    <p:sldId id="345" r:id="rId28"/>
    <p:sldId id="343" r:id="rId29"/>
    <p:sldId id="312" r:id="rId30"/>
    <p:sldId id="313" r:id="rId31"/>
    <p:sldId id="348" r:id="rId32"/>
    <p:sldId id="314" r:id="rId33"/>
    <p:sldId id="315" r:id="rId34"/>
    <p:sldId id="316" r:id="rId35"/>
    <p:sldId id="266" r:id="rId36"/>
    <p:sldId id="317" r:id="rId37"/>
    <p:sldId id="318" r:id="rId38"/>
    <p:sldId id="360" r:id="rId39"/>
    <p:sldId id="362" r:id="rId40"/>
    <p:sldId id="361" r:id="rId41"/>
    <p:sldId id="349" r:id="rId42"/>
    <p:sldId id="350" r:id="rId43"/>
    <p:sldId id="351" r:id="rId44"/>
    <p:sldId id="353" r:id="rId45"/>
    <p:sldId id="354" r:id="rId46"/>
    <p:sldId id="355" r:id="rId47"/>
    <p:sldId id="357" r:id="rId48"/>
    <p:sldId id="363" r:id="rId49"/>
    <p:sldId id="364" r:id="rId50"/>
    <p:sldId id="367" r:id="rId51"/>
    <p:sldId id="368" r:id="rId52"/>
    <p:sldId id="365" r:id="rId53"/>
    <p:sldId id="366" r:id="rId54"/>
    <p:sldId id="376" r:id="rId55"/>
  </p:sldIdLst>
  <p:sldSz cx="9144000" cy="6858000" type="screen4x3"/>
  <p:notesSz cx="6851650" cy="974725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IF6kCsvDcNt7Nw1Da8u7Q" hashData="j0CfxIVfaQgwwPLAOZa1/ueC1B0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C9B"/>
    <a:srgbClr val="FF9F89"/>
    <a:srgbClr val="5F5F5F"/>
    <a:srgbClr val="333333"/>
    <a:srgbClr val="F8F8F8"/>
    <a:srgbClr val="996633"/>
    <a:srgbClr val="66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692" autoAdjust="0"/>
    <p:restoredTop sz="91000" autoAdjust="0"/>
  </p:normalViewPr>
  <p:slideViewPr>
    <p:cSldViewPr snapToGrid="0">
      <p:cViewPr varScale="1">
        <p:scale>
          <a:sx n="110" d="100"/>
          <a:sy n="110" d="100"/>
        </p:scale>
        <p:origin x="-2070" y="-96"/>
      </p:cViewPr>
      <p:guideLst>
        <p:guide orient="horz" pos="935"/>
        <p:guide pos="34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0.xml"/><Relationship Id="rId2" Type="http://schemas.openxmlformats.org/officeDocument/2006/relationships/slide" Target="slides/slide22.xml"/><Relationship Id="rId1" Type="http://schemas.openxmlformats.org/officeDocument/2006/relationships/slide" Target="slides/slide1.xml"/><Relationship Id="rId5" Type="http://schemas.openxmlformats.org/officeDocument/2006/relationships/slide" Target="slides/slide34.xml"/><Relationship Id="rId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66052D-5B95-441C-A9BC-42EDD71B9B77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686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87425" y="730250"/>
            <a:ext cx="4876800" cy="3656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629150"/>
            <a:ext cx="502602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259888"/>
            <a:ext cx="296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55BF7AB-6AFF-4695-B516-899DDD448939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30250"/>
            <a:ext cx="4873625" cy="3656013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89013" y="730250"/>
            <a:ext cx="4873625" cy="3656013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CB74A-D6DE-4539-8711-A203B7BBAFD1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B451A-116E-48B3-967B-34F48139C675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015C2-D949-4D2D-97A7-30635F335364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EA434-4DB5-45F3-BF0F-C3BEC2F8D80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7EAA8-4A8D-4C6B-9030-83145740EAC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924FE-C49D-4CC7-B66C-8F363EEF7643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FE691-0223-4721-85B2-843A44C0EB2C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99FFC-A603-44FC-8D84-2229D195D7A2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5D275-9272-4929-B52A-EE7C274C8761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304800" y="6115050"/>
            <a:ext cx="1524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013F1-811A-4E68-8208-D3253C8B160C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25390-FEF4-460B-8A4A-204604187E60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14DDF-F872-4DC8-A9A8-78CFFF8F99E6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076950"/>
            <a:ext cx="3117850" cy="342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/>
              <a:t>NO, anti-angina e farmaci erezione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77000"/>
            <a:ext cx="77724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it-IT"/>
              <a:t>Giuseppe Nocentini, Dip. Medicina Clinica e Sperimentale, Università degli Studi di Perugia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62850" y="64389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/>
            </a:lvl1pPr>
          </a:lstStyle>
          <a:p>
            <a:fld id="{573A7231-C288-40E0-ACD5-0BC847E533D5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 advClick="0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1638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444850-FA84-48FE-886A-ED561C68AF5F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16389" name="Text Box 133"/>
          <p:cNvSpPr txBox="1">
            <a:spLocks noChangeArrowheads="1"/>
          </p:cNvSpPr>
          <p:nvPr/>
        </p:nvSpPr>
        <p:spPr bwMode="auto">
          <a:xfrm>
            <a:off x="285750" y="209550"/>
            <a:ext cx="85915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5400" b="1">
                <a:solidFill>
                  <a:schemeClr val="accent1"/>
                </a:solidFill>
              </a:rPr>
              <a:t>Il ruolo fisiologico dell’ossido nitrico (NO) e i farmaci che rilasciano NO</a:t>
            </a:r>
          </a:p>
          <a:p>
            <a:pPr algn="ctr" eaLnBrk="1" hangingPunct="1"/>
            <a:endParaRPr lang="it-IT" altLang="en-US" sz="2000" b="1"/>
          </a:p>
          <a:p>
            <a:pPr algn="ctr" eaLnBrk="1" hangingPunct="1"/>
            <a:r>
              <a:rPr lang="it-IT" altLang="en-US" sz="4400" b="1"/>
              <a:t>Anti-anginosi</a:t>
            </a:r>
          </a:p>
          <a:p>
            <a:pPr algn="ctr" eaLnBrk="1" hangingPunct="1"/>
            <a:endParaRPr lang="it-IT" altLang="en-US" sz="1000" b="1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765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8A895E-B2D1-4CB9-8E91-1AF41E15526B}" type="slidenum">
              <a:rPr lang="it-IT" altLang="en-US"/>
              <a:pPr/>
              <a:t>10</a:t>
            </a:fld>
            <a:endParaRPr lang="it-IT" altLang="en-US"/>
          </a:p>
        </p:txBody>
      </p:sp>
      <p:sp useBgFill="1">
        <p:nvSpPr>
          <p:cNvPr id="27653" name="Rectangle 3078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27654" name="Picture 3077" descr="D:\CeaArc\14.03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45004" t="24992" b="24992"/>
          <a:stretch>
            <a:fillRect/>
          </a:stretch>
        </p:blipFill>
        <p:spPr bwMode="auto">
          <a:xfrm>
            <a:off x="2992438" y="-920750"/>
            <a:ext cx="6108700" cy="77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3079"/>
          <p:cNvSpPr txBox="1">
            <a:spLocks noChangeArrowheads="1"/>
          </p:cNvSpPr>
          <p:nvPr/>
        </p:nvSpPr>
        <p:spPr bwMode="auto">
          <a:xfrm>
            <a:off x="0" y="293688"/>
            <a:ext cx="3138488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</a:pPr>
            <a:r>
              <a:rPr lang="it-IT" altLang="en-US">
                <a:solidFill>
                  <a:schemeClr val="accent2"/>
                </a:solidFill>
              </a:rPr>
              <a:t>OSSIDO NITRICO</a:t>
            </a:r>
          </a:p>
          <a:p>
            <a:pPr eaLnBrk="1" hangingPunct="1">
              <a:lnSpc>
                <a:spcPct val="135000"/>
              </a:lnSpc>
            </a:pPr>
            <a:endParaRPr lang="it-IT" altLang="en-US" sz="900">
              <a:solidFill>
                <a:schemeClr val="accent2"/>
              </a:solidFill>
            </a:endParaRPr>
          </a:p>
          <a:p>
            <a:pPr eaLnBrk="1" hangingPunct="1">
              <a:lnSpc>
                <a:spcPct val="135000"/>
              </a:lnSpc>
            </a:pPr>
            <a:r>
              <a:rPr lang="it-IT" altLang="en-US">
                <a:solidFill>
                  <a:schemeClr val="accent2"/>
                </a:solidFill>
              </a:rPr>
              <a:t>Il ruolo della eNOS e quello di NO sulla cellula muscolare liscia</a:t>
            </a:r>
          </a:p>
        </p:txBody>
      </p:sp>
      <p:pic>
        <p:nvPicPr>
          <p:cNvPr id="27656" name="Picture 3080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75038"/>
            <a:ext cx="32004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3081"/>
          <p:cNvSpPr txBox="1">
            <a:spLocks noChangeArrowheads="1"/>
          </p:cNvSpPr>
          <p:nvPr/>
        </p:nvSpPr>
        <p:spPr bwMode="auto">
          <a:xfrm>
            <a:off x="6954838" y="5649913"/>
            <a:ext cx="2281237" cy="1190625"/>
          </a:xfrm>
          <a:prstGeom prst="rect">
            <a:avLst/>
          </a:prstGeom>
          <a:solidFill>
            <a:srgbClr val="99CC00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800"/>
              <a:t>Dovuto alla defo-fosforilazione del-la catena leggera della miosina </a:t>
            </a:r>
          </a:p>
        </p:txBody>
      </p:sp>
      <p:sp>
        <p:nvSpPr>
          <p:cNvPr id="27658" name="Line 3082"/>
          <p:cNvSpPr>
            <a:spLocks noChangeShapeType="1"/>
          </p:cNvSpPr>
          <p:nvPr/>
        </p:nvSpPr>
        <p:spPr bwMode="auto">
          <a:xfrm flipV="1">
            <a:off x="6632575" y="5857875"/>
            <a:ext cx="390525" cy="325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867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49328F-5CB5-486E-9A5B-26532F1C804C}" type="slidenum">
              <a:rPr lang="it-IT" altLang="en-US"/>
              <a:pPr/>
              <a:t>11</a:t>
            </a:fld>
            <a:endParaRPr lang="it-IT" altLang="en-US"/>
          </a:p>
        </p:txBody>
      </p:sp>
      <p:pic>
        <p:nvPicPr>
          <p:cNvPr id="28677" name="Picture 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969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7BE517-4960-46AC-80D5-BD2DE5DA14E3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29701" name="Text Box 2"/>
          <p:cNvSpPr txBox="1">
            <a:spLocks noChangeArrowheads="1"/>
          </p:cNvSpPr>
          <p:nvPr/>
        </p:nvSpPr>
        <p:spPr bwMode="auto">
          <a:xfrm>
            <a:off x="155575" y="350838"/>
            <a:ext cx="6691313" cy="5432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 sz="700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it-IT" altLang="en-US" sz="2000"/>
              <a:t>attivazione della sintesi di cGMP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attivazione di chinasi cGMP dipendenti (dette G chinasi)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inibizione fosfolipasi C</a:t>
            </a:r>
            <a:r>
              <a:rPr lang="it-IT" altLang="en-US" sz="1800">
                <a:latin typeface="Symbol" pitchFamily="18" charset="2"/>
              </a:rPr>
              <a:t>b</a:t>
            </a:r>
            <a:r>
              <a:rPr lang="it-IT" altLang="en-US" sz="1800"/>
              <a:t> e </a:t>
            </a:r>
            <a:r>
              <a:rPr lang="it-IT" altLang="en-US" sz="1800">
                <a:latin typeface="Symbol" pitchFamily="18" charset="2"/>
              </a:rPr>
              <a:t>g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fosforilazione (</a:t>
            </a:r>
            <a:r>
              <a:rPr lang="it-IT" altLang="en-US" sz="1800">
                <a:sym typeface="Wingdings" pitchFamily="2" charset="2"/>
              </a:rPr>
              <a:t> inibizione) recettore IP</a:t>
            </a:r>
            <a:r>
              <a:rPr lang="it-IT" altLang="en-US" sz="1800" baseline="-25000">
                <a:sym typeface="Wingdings" pitchFamily="2" charset="2"/>
              </a:rPr>
              <a:t>3</a:t>
            </a:r>
            <a:endParaRPr lang="it-IT" altLang="en-US" sz="1800" baseline="-25000"/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inibizione ingresso calcio dai canali del calcio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stimolazione estrusione del calcio grazie all’attivazione della pompa sodio/calcio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stimolazione dei canali al potassio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fosforliazione (</a:t>
            </a:r>
            <a:r>
              <a:rPr lang="it-IT" altLang="en-US" sz="2000">
                <a:sym typeface="Wingdings" pitchFamily="2" charset="2"/>
              </a:rPr>
              <a:t> attivazione) della fosfatasi della catena leggera della miosina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>
                <a:sym typeface="Wingdings" pitchFamily="2" charset="2"/>
              </a:rPr>
              <a:t> inibizione della sintesi di ET-1 (una delle endoteline)</a:t>
            </a:r>
            <a:endParaRPr lang="it-IT" altLang="en-US" sz="2000"/>
          </a:p>
        </p:txBody>
      </p:sp>
      <p:sp>
        <p:nvSpPr>
          <p:cNvPr id="29702" name="Line 3"/>
          <p:cNvSpPr>
            <a:spLocks noChangeShapeType="1"/>
          </p:cNvSpPr>
          <p:nvPr/>
        </p:nvSpPr>
        <p:spPr bwMode="auto">
          <a:xfrm>
            <a:off x="6724650" y="1219200"/>
            <a:ext cx="0" cy="4476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9703" name="AutoShape 4"/>
          <p:cNvSpPr>
            <a:spLocks noChangeArrowheads="1"/>
          </p:cNvSpPr>
          <p:nvPr/>
        </p:nvSpPr>
        <p:spPr bwMode="auto">
          <a:xfrm>
            <a:off x="6724650" y="3124200"/>
            <a:ext cx="647700" cy="7239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9704" name="Text Box 5"/>
          <p:cNvSpPr txBox="1">
            <a:spLocks noChangeArrowheads="1"/>
          </p:cNvSpPr>
          <p:nvPr/>
        </p:nvSpPr>
        <p:spPr bwMode="auto">
          <a:xfrm>
            <a:off x="7432675" y="2655888"/>
            <a:ext cx="1635125" cy="16541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 b="1">
                <a:solidFill>
                  <a:schemeClr val="bg1"/>
                </a:solidFill>
              </a:rPr>
              <a:t>Diminuzione tono delle fibrocellule muscolari liscie vasali</a:t>
            </a:r>
          </a:p>
        </p:txBody>
      </p:sp>
      <p:sp>
        <p:nvSpPr>
          <p:cNvPr id="29705" name="Text Box 6"/>
          <p:cNvSpPr txBox="1">
            <a:spLocks noChangeArrowheads="1"/>
          </p:cNvSpPr>
          <p:nvPr/>
        </p:nvSpPr>
        <p:spPr bwMode="auto">
          <a:xfrm>
            <a:off x="41275" y="312738"/>
            <a:ext cx="9102725" cy="473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2500">
                <a:solidFill>
                  <a:schemeClr val="accent1"/>
                </a:solidFill>
              </a:rPr>
              <a:t> Mediatori attivati dall’NO nella muscolatura liscia vasale (1)</a:t>
            </a: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072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072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87D0-3713-4694-BDBE-D3CC80754028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30725" name="Text Box 2"/>
          <p:cNvSpPr txBox="1">
            <a:spLocks noChangeArrowheads="1"/>
          </p:cNvSpPr>
          <p:nvPr/>
        </p:nvSpPr>
        <p:spPr bwMode="auto">
          <a:xfrm>
            <a:off x="155575" y="350838"/>
            <a:ext cx="6481763" cy="552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ct val="15000"/>
              </a:spcBef>
            </a:pPr>
            <a:r>
              <a:rPr lang="it-IT" altLang="en-US" sz="2800">
                <a:solidFill>
                  <a:schemeClr val="accent1"/>
                </a:solidFill>
              </a:rPr>
              <a:t>             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 sz="800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None/>
            </a:pPr>
            <a:endParaRPr lang="it-IT" altLang="en-US"/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it-IT" altLang="en-US"/>
              <a:t>attivazione della sintesi di cGMP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/>
              <a:t> induzione della trascrizione genica 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2000"/>
              <a:t> attivazione AP-1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/>
              <a:t> regolazione cicline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2000"/>
              <a:t> aumento espressione p21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2000"/>
              <a:t> ridotta espressione ciclina D1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2000"/>
              <a:t> ridotta espressione ciclina E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it-IT" altLang="en-US"/>
              <a:t>modulazione funzione proteine strutturali del citoscheletro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endParaRPr lang="it-IT" altLang="en-US" sz="2000">
              <a:sym typeface="Wingdings" pitchFamily="2" charset="2"/>
            </a:endParaRPr>
          </a:p>
        </p:txBody>
      </p:sp>
      <p:sp>
        <p:nvSpPr>
          <p:cNvPr id="30726" name="Line 3"/>
          <p:cNvSpPr>
            <a:spLocks noChangeShapeType="1"/>
          </p:cNvSpPr>
          <p:nvPr/>
        </p:nvSpPr>
        <p:spPr bwMode="auto">
          <a:xfrm>
            <a:off x="6724650" y="1600200"/>
            <a:ext cx="0" cy="388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0727" name="AutoShape 4"/>
          <p:cNvSpPr>
            <a:spLocks noChangeArrowheads="1"/>
          </p:cNvSpPr>
          <p:nvPr/>
        </p:nvSpPr>
        <p:spPr bwMode="auto">
          <a:xfrm>
            <a:off x="6724650" y="3314700"/>
            <a:ext cx="647700" cy="7239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30728" name="Text Box 5"/>
          <p:cNvSpPr txBox="1">
            <a:spLocks noChangeArrowheads="1"/>
          </p:cNvSpPr>
          <p:nvPr/>
        </p:nvSpPr>
        <p:spPr bwMode="auto">
          <a:xfrm>
            <a:off x="7545388" y="3163888"/>
            <a:ext cx="1465262" cy="1016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 b="1">
                <a:solidFill>
                  <a:schemeClr val="bg1"/>
                </a:solidFill>
              </a:rPr>
              <a:t>Effetto antiproli-ferativo</a:t>
            </a:r>
          </a:p>
        </p:txBody>
      </p:sp>
      <p:sp>
        <p:nvSpPr>
          <p:cNvPr id="30729" name="Text Box 6"/>
          <p:cNvSpPr txBox="1">
            <a:spLocks noChangeArrowheads="1"/>
          </p:cNvSpPr>
          <p:nvPr/>
        </p:nvSpPr>
        <p:spPr bwMode="auto">
          <a:xfrm>
            <a:off x="41275" y="312738"/>
            <a:ext cx="9102725" cy="473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2500">
                <a:solidFill>
                  <a:schemeClr val="accent1"/>
                </a:solidFill>
              </a:rPr>
              <a:t> Mediatori attivati dall’NO nella muscolatura liscia vasale (2)</a:t>
            </a: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174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174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659CA9-6AAB-4553-B965-F0B1DB3379BE}" type="slidenum">
              <a:rPr lang="it-IT" altLang="en-US"/>
              <a:pPr/>
              <a:t>14</a:t>
            </a:fld>
            <a:endParaRPr lang="it-IT" altLang="en-US"/>
          </a:p>
        </p:txBody>
      </p:sp>
      <p:sp>
        <p:nvSpPr>
          <p:cNvPr id="31749" name="Text Box 2"/>
          <p:cNvSpPr txBox="1">
            <a:spLocks noChangeArrowheads="1"/>
          </p:cNvSpPr>
          <p:nvPr/>
        </p:nvSpPr>
        <p:spPr bwMode="auto">
          <a:xfrm>
            <a:off x="155575" y="865188"/>
            <a:ext cx="6405563" cy="45704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 sz="700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 sz="700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</a:pPr>
            <a:endParaRPr lang="it-IT" altLang="en-US" sz="700">
              <a:solidFill>
                <a:schemeClr val="accent1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inibizione della citocromo c ossidasi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it-IT" altLang="en-US" sz="1800"/>
              <a:t> competizione con l’ossigeno per il gruppo eme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it-IT" altLang="en-US" sz="1800"/>
              <a:t> in condizioni di anossia vince la competizione con l’ossigeno e rallenta la respirazione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riconversione della cellula alla glicolisi anaerobia</a:t>
            </a:r>
          </a:p>
          <a:p>
            <a:pPr lvl="2" eaLnBrk="1" hangingPunct="1">
              <a:lnSpc>
                <a:spcPct val="115000"/>
              </a:lnSpc>
              <a:spcBef>
                <a:spcPct val="15000"/>
              </a:spcBef>
              <a:buFontTx/>
              <a:buChar char="•"/>
            </a:pPr>
            <a:r>
              <a:rPr lang="it-IT" altLang="en-US" sz="1800"/>
              <a:t> risparmi dell’ossigeno per il muscolo cardiaco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destabilizzazione HIF-1 (segnale di ipossia cellulare)</a:t>
            </a:r>
          </a:p>
          <a:p>
            <a:pPr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Ø"/>
            </a:pPr>
            <a:r>
              <a:rPr lang="it-IT" altLang="en-US" sz="2000"/>
              <a:t> inibizione della apoptosi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it-IT" altLang="en-US" sz="2000"/>
              <a:t> modulazione caspasi</a:t>
            </a:r>
          </a:p>
          <a:p>
            <a:pPr lvl="1" eaLnBrk="1" hangingPunct="1">
              <a:lnSpc>
                <a:spcPct val="115000"/>
              </a:lnSpc>
              <a:spcBef>
                <a:spcPct val="15000"/>
              </a:spcBef>
              <a:buFont typeface="Wingdings" pitchFamily="2" charset="2"/>
              <a:buChar char="ü"/>
            </a:pPr>
            <a:r>
              <a:rPr lang="it-IT" altLang="en-US" sz="2000"/>
              <a:t> Bcl-2</a:t>
            </a:r>
          </a:p>
        </p:txBody>
      </p:sp>
      <p:sp>
        <p:nvSpPr>
          <p:cNvPr id="31750" name="Line 3"/>
          <p:cNvSpPr>
            <a:spLocks noChangeShapeType="1"/>
          </p:cNvSpPr>
          <p:nvPr/>
        </p:nvSpPr>
        <p:spPr bwMode="auto">
          <a:xfrm>
            <a:off x="6610350" y="1295400"/>
            <a:ext cx="0" cy="419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1751" name="AutoShape 4"/>
          <p:cNvSpPr>
            <a:spLocks noChangeArrowheads="1"/>
          </p:cNvSpPr>
          <p:nvPr/>
        </p:nvSpPr>
        <p:spPr bwMode="auto">
          <a:xfrm>
            <a:off x="6610350" y="3314700"/>
            <a:ext cx="647700" cy="723900"/>
          </a:xfrm>
          <a:prstGeom prst="rightArrow">
            <a:avLst>
              <a:gd name="adj1" fmla="val 50000"/>
              <a:gd name="adj2" fmla="val 25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31752" name="Text Box 5"/>
          <p:cNvSpPr txBox="1">
            <a:spLocks noChangeArrowheads="1"/>
          </p:cNvSpPr>
          <p:nvPr/>
        </p:nvSpPr>
        <p:spPr bwMode="auto">
          <a:xfrm>
            <a:off x="7318375" y="3178175"/>
            <a:ext cx="1730375" cy="10144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 b="1">
                <a:solidFill>
                  <a:schemeClr val="bg1"/>
                </a:solidFill>
              </a:rPr>
              <a:t>Effetto anti-apoptotico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41275" y="312738"/>
            <a:ext cx="9102725" cy="473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2500">
                <a:solidFill>
                  <a:schemeClr val="accent1"/>
                </a:solidFill>
              </a:rPr>
              <a:t> Mediatori attivati dall’NO nella muscolatura liscia 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277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C29C22-89B2-49CE-91BD-059D820C53B5}" type="slidenum">
              <a:rPr lang="it-IT" altLang="en-US"/>
              <a:pPr/>
              <a:t>15</a:t>
            </a:fld>
            <a:endParaRPr lang="it-IT" altLang="en-US"/>
          </a:p>
        </p:txBody>
      </p:sp>
      <p:sp>
        <p:nvSpPr>
          <p:cNvPr id="32773" name="Text Box 2"/>
          <p:cNvSpPr txBox="1">
            <a:spLocks noChangeArrowheads="1"/>
          </p:cNvSpPr>
          <p:nvPr/>
        </p:nvSpPr>
        <p:spPr bwMode="auto">
          <a:xfrm>
            <a:off x="279400" y="950913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32774" name="Text Box 3"/>
          <p:cNvSpPr txBox="1">
            <a:spLocks noChangeArrowheads="1"/>
          </p:cNvSpPr>
          <p:nvPr/>
        </p:nvSpPr>
        <p:spPr bwMode="auto">
          <a:xfrm>
            <a:off x="155575" y="350838"/>
            <a:ext cx="8405813" cy="4330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it-IT" altLang="en-US" sz="2600">
                <a:solidFill>
                  <a:schemeClr val="accent1"/>
                </a:solidFill>
              </a:rPr>
              <a:t>Effetti dell’NO su sistemi diversi da quello vasale (1)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None/>
            </a:pPr>
            <a:endParaRPr lang="it-IT" altLang="en-US" sz="800">
              <a:solidFill>
                <a:schemeClr val="accent1"/>
              </a:solidFill>
            </a:endParaRPr>
          </a:p>
          <a:p>
            <a:pPr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it-IT" altLang="en-US"/>
              <a:t> effetti sul SNC e sul SNP 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it-IT" altLang="en-US"/>
              <a:t>(rilasciato dai neuroni NANC, non-adrenergic non-colinergic)</a:t>
            </a:r>
            <a:r>
              <a:rPr lang="it-IT" altLang="en-US" sz="2000"/>
              <a:t> </a:t>
            </a:r>
          </a:p>
          <a:p>
            <a:pPr lvl="1" eaLnBrk="1" hangingPunct="1">
              <a:lnSpc>
                <a:spcPct val="135000"/>
              </a:lnSpc>
              <a:buFont typeface="Wingdings" pitchFamily="2" charset="2"/>
              <a:buChar char="ü"/>
            </a:pPr>
            <a:r>
              <a:rPr lang="it-IT" altLang="en-US" sz="2000"/>
              <a:t> modulazione della trasmissione</a:t>
            </a:r>
          </a:p>
          <a:p>
            <a:pPr lvl="1" eaLnBrk="1" hangingPunct="1">
              <a:lnSpc>
                <a:spcPct val="135000"/>
              </a:lnSpc>
              <a:buFont typeface="Wingdings" pitchFamily="2" charset="2"/>
              <a:buChar char="ü"/>
            </a:pPr>
            <a:r>
              <a:rPr lang="it-IT" altLang="en-US" sz="2000"/>
              <a:t> modulazione della plasticità neuronale</a:t>
            </a:r>
          </a:p>
          <a:p>
            <a:pPr lvl="1" eaLnBrk="1" hangingPunct="1">
              <a:lnSpc>
                <a:spcPct val="135000"/>
              </a:lnSpc>
              <a:buFont typeface="Wingdings" pitchFamily="2" charset="2"/>
              <a:buChar char="ü"/>
            </a:pPr>
            <a:r>
              <a:rPr lang="it-IT" altLang="en-US" sz="2000"/>
              <a:t> effetti pro-apoptotici</a:t>
            </a:r>
          </a:p>
          <a:p>
            <a:pPr lvl="2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combinazione con l’anione superossido </a:t>
            </a:r>
            <a:r>
              <a:rPr lang="it-IT" altLang="en-US" sz="2000">
                <a:sym typeface="Wingdings" pitchFamily="2" charset="2"/>
              </a:rPr>
              <a:t> perossinitrito</a:t>
            </a:r>
            <a:endParaRPr lang="it-IT" altLang="en-US" sz="2000"/>
          </a:p>
          <a:p>
            <a:pPr lvl="2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inibizione citocromo c neuronale</a:t>
            </a:r>
            <a:endParaRPr lang="it-IT" altLang="en-US"/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379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6E5CAF-33E7-4A99-A88F-7599AFD2B180}" type="slidenum">
              <a:rPr lang="it-IT" altLang="en-US"/>
              <a:pPr/>
              <a:t>16</a:t>
            </a:fld>
            <a:endParaRPr lang="it-IT" altLang="en-US"/>
          </a:p>
        </p:txBody>
      </p:sp>
      <p:sp>
        <p:nvSpPr>
          <p:cNvPr id="33797" name="Text Box 2"/>
          <p:cNvSpPr txBox="1">
            <a:spLocks noChangeArrowheads="1"/>
          </p:cNvSpPr>
          <p:nvPr/>
        </p:nvSpPr>
        <p:spPr bwMode="auto">
          <a:xfrm>
            <a:off x="279400" y="950913"/>
            <a:ext cx="1841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33798" name="Text Box 3"/>
          <p:cNvSpPr txBox="1">
            <a:spLocks noChangeArrowheads="1"/>
          </p:cNvSpPr>
          <p:nvPr/>
        </p:nvSpPr>
        <p:spPr bwMode="auto">
          <a:xfrm>
            <a:off x="155575" y="350838"/>
            <a:ext cx="8691563" cy="57292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it-IT" altLang="en-US" sz="2600">
                <a:solidFill>
                  <a:schemeClr val="accent1"/>
                </a:solidFill>
              </a:rPr>
              <a:t>Effetti dell’NO su sistemi diversi da quello vasale (2)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None/>
            </a:pPr>
            <a:endParaRPr lang="it-IT" altLang="en-US" sz="800">
              <a:solidFill>
                <a:schemeClr val="accent1"/>
              </a:solidFill>
            </a:endParaRPr>
          </a:p>
          <a:p>
            <a:pPr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it-IT" altLang="en-US"/>
              <a:t> rilassamento dotti biliari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it-IT" altLang="en-US"/>
              <a:t> rilassamento muscolatura liscia gastrointestinale compreso quella esofagea</a:t>
            </a:r>
          </a:p>
          <a:p>
            <a:pPr lvl="1" eaLnBrk="1" hangingPunct="1">
              <a:lnSpc>
                <a:spcPct val="135000"/>
              </a:lnSpc>
              <a:buFont typeface="Wingdings" pitchFamily="2" charset="2"/>
              <a:buNone/>
            </a:pPr>
            <a:r>
              <a:rPr lang="it-IT" altLang="en-US" sz="2000">
                <a:solidFill>
                  <a:srgbClr val="000066"/>
                </a:solidFill>
              </a:rPr>
              <a:t>Quindi la diagnosi differenziale fra angina pectoris e spasmo biliare o esofageo non può essere basata sulla sola risposta ai nitrati</a:t>
            </a:r>
            <a:endParaRPr lang="it-IT" altLang="en-US" sz="2000"/>
          </a:p>
          <a:p>
            <a:pPr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it-IT" altLang="en-US"/>
              <a:t> difesa dell’ospite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attivazione risposta immunitaria</a:t>
            </a:r>
          </a:p>
          <a:p>
            <a:pPr eaLnBrk="1" hangingPunct="1">
              <a:lnSpc>
                <a:spcPct val="135000"/>
              </a:lnSpc>
              <a:buFont typeface="Wingdings" pitchFamily="2" charset="2"/>
              <a:buChar char="Ø"/>
            </a:pPr>
            <a:r>
              <a:rPr lang="it-IT" altLang="en-US"/>
              <a:t> inibizione aggregazione piastrinica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liberazione di prostaciclina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cGMP mediato</a:t>
            </a:r>
          </a:p>
          <a:p>
            <a:pPr lvl="1" eaLnBrk="1" hangingPunct="1">
              <a:lnSpc>
                <a:spcPct val="135000"/>
              </a:lnSpc>
              <a:buFontTx/>
              <a:buChar char="•"/>
            </a:pPr>
            <a:r>
              <a:rPr lang="it-IT" altLang="en-US" sz="2000"/>
              <a:t> altri meccanismi 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481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3DFA7C-9FA4-43DB-8368-4256E61F2EDD}" type="slidenum">
              <a:rPr lang="it-IT" altLang="en-US"/>
              <a:pPr/>
              <a:t>17</a:t>
            </a:fld>
            <a:endParaRPr lang="it-IT" altLang="en-US"/>
          </a:p>
        </p:txBody>
      </p:sp>
      <p:sp>
        <p:nvSpPr>
          <p:cNvPr id="34821" name="Text Box 2"/>
          <p:cNvSpPr txBox="1">
            <a:spLocks noChangeArrowheads="1"/>
          </p:cNvSpPr>
          <p:nvPr/>
        </p:nvSpPr>
        <p:spPr bwMode="auto">
          <a:xfrm>
            <a:off x="155575" y="179388"/>
            <a:ext cx="8729663" cy="5749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it-IT" altLang="en-US" sz="2800">
                <a:solidFill>
                  <a:schemeClr val="accent1"/>
                </a:solidFill>
              </a:rPr>
              <a:t>Effetti dell’NO sul sistema vasale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endParaRPr lang="it-IT" altLang="en-US" sz="800">
              <a:solidFill>
                <a:schemeClr val="accent1"/>
              </a:solidFill>
            </a:endParaRP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it-IT" altLang="en-US"/>
              <a:t>vasodilatazione 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it-IT" altLang="en-US"/>
              <a:t>inibizione della proliferazione del muscolo liscio 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it-IT" altLang="en-US"/>
              <a:t>inibizione dell’adesione e dell’aggregazione piastrinica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AutoNum type="arabicParenR"/>
            </a:pPr>
            <a:r>
              <a:rPr lang="it-IT" altLang="en-US"/>
              <a:t>inibizione dell’adesione, chemiotassi e attivazione dei monociti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it-IT" altLang="en-US"/>
              <a:t>Gli effetti 2-4 proteggono dall’aterogenesi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AutoNum type="arabicParenR" startAt="5"/>
            </a:pPr>
            <a:r>
              <a:rPr lang="it-IT" altLang="en-US"/>
              <a:t>effetto inotropo negativo (antagonismo all’effetto inotropo positivo mediato dal simpatico)</a:t>
            </a:r>
          </a:p>
          <a:p>
            <a:pPr marL="457200" indent="-457200" eaLnBrk="1" hangingPunct="1">
              <a:lnSpc>
                <a:spcPct val="125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it-IT" altLang="en-US" sz="3200">
                <a:solidFill>
                  <a:schemeClr val="accent2"/>
                </a:solidFill>
              </a:rPr>
              <a:t>I topi KO per la NOS sono ipertesi !!!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584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584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F50CD7-9D8E-4DE1-99D3-7D4BBBE2AE92}" type="slidenum">
              <a:rPr lang="it-IT" altLang="en-US"/>
              <a:pPr/>
              <a:t>18</a:t>
            </a:fld>
            <a:endParaRPr lang="it-IT" altLang="en-US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65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686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F23E6B-1C2F-40B2-9CF5-F6BECC50F172}" type="slidenum">
              <a:rPr lang="it-IT" altLang="en-US"/>
              <a:pPr/>
              <a:t>19</a:t>
            </a:fld>
            <a:endParaRPr lang="it-IT" altLang="en-US"/>
          </a:p>
        </p:txBody>
      </p:sp>
      <p:pic>
        <p:nvPicPr>
          <p:cNvPr id="36869" name="Picture 2" descr="D:\CeaArc\18.01.jpg"/>
          <p:cNvPicPr>
            <a:picLocks noChangeAspect="1" noChangeArrowheads="1"/>
          </p:cNvPicPr>
          <p:nvPr/>
        </p:nvPicPr>
        <p:blipFill>
          <a:blip r:embed="rId2"/>
          <a:srcRect l="4001" t="24992" r="4001" b="24992"/>
          <a:stretch>
            <a:fillRect/>
          </a:stretch>
        </p:blipFill>
        <p:spPr bwMode="auto">
          <a:xfrm>
            <a:off x="0" y="12700"/>
            <a:ext cx="8988425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Figura a mano libera 1"/>
          <p:cNvSpPr>
            <a:spLocks/>
          </p:cNvSpPr>
          <p:nvPr/>
        </p:nvSpPr>
        <p:spPr bwMode="auto">
          <a:xfrm>
            <a:off x="552450" y="4260850"/>
            <a:ext cx="603250" cy="633413"/>
          </a:xfrm>
          <a:custGeom>
            <a:avLst/>
            <a:gdLst>
              <a:gd name="T0" fmla="*/ 295924 w 718875"/>
              <a:gd name="T1" fmla="*/ 100131 h 679329"/>
              <a:gd name="T2" fmla="*/ 48645 w 718875"/>
              <a:gd name="T3" fmla="*/ 175094 h 679329"/>
              <a:gd name="T4" fmla="*/ 77020 w 718875"/>
              <a:gd name="T5" fmla="*/ 499925 h 679329"/>
              <a:gd name="T6" fmla="*/ 360784 w 718875"/>
              <a:gd name="T7" fmla="*/ 584881 h 679329"/>
              <a:gd name="T8" fmla="*/ 506719 w 718875"/>
              <a:gd name="T9" fmla="*/ 379987 h 679329"/>
              <a:gd name="T10" fmla="*/ 364838 w 718875"/>
              <a:gd name="T11" fmla="*/ 185 h 679329"/>
              <a:gd name="T12" fmla="*/ 0 w 718875"/>
              <a:gd name="T13" fmla="*/ 325016 h 679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8875" h="679329">
                <a:moveTo>
                  <a:pt x="419818" y="115230"/>
                </a:moveTo>
                <a:cubicBezTo>
                  <a:pt x="270293" y="120023"/>
                  <a:pt x="120769" y="124816"/>
                  <a:pt x="69011" y="201495"/>
                </a:cubicBezTo>
                <a:cubicBezTo>
                  <a:pt x="17252" y="278174"/>
                  <a:pt x="35463" y="496710"/>
                  <a:pt x="109267" y="575306"/>
                </a:cubicBezTo>
                <a:cubicBezTo>
                  <a:pt x="183071" y="653902"/>
                  <a:pt x="410234" y="696076"/>
                  <a:pt x="511834" y="673072"/>
                </a:cubicBezTo>
                <a:cubicBezTo>
                  <a:pt x="613434" y="650068"/>
                  <a:pt x="717909" y="549426"/>
                  <a:pt x="718867" y="437283"/>
                </a:cubicBezTo>
                <a:cubicBezTo>
                  <a:pt x="719825" y="325140"/>
                  <a:pt x="637395" y="10755"/>
                  <a:pt x="517584" y="212"/>
                </a:cubicBezTo>
                <a:cubicBezTo>
                  <a:pt x="397773" y="-10331"/>
                  <a:pt x="0" y="374023"/>
                  <a:pt x="0" y="37402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6871" name="Figura a mano libera 6"/>
          <p:cNvSpPr>
            <a:spLocks/>
          </p:cNvSpPr>
          <p:nvPr/>
        </p:nvSpPr>
        <p:spPr bwMode="auto">
          <a:xfrm>
            <a:off x="1212850" y="4195763"/>
            <a:ext cx="687388" cy="679450"/>
          </a:xfrm>
          <a:custGeom>
            <a:avLst/>
            <a:gdLst>
              <a:gd name="T0" fmla="*/ 383767 w 718875"/>
              <a:gd name="T1" fmla="*/ 115251 h 679329"/>
              <a:gd name="T2" fmla="*/ 63085 w 718875"/>
              <a:gd name="T3" fmla="*/ 201531 h 679329"/>
              <a:gd name="T4" fmla="*/ 99884 w 718875"/>
              <a:gd name="T5" fmla="*/ 575408 h 679329"/>
              <a:gd name="T6" fmla="*/ 467882 w 718875"/>
              <a:gd name="T7" fmla="*/ 673192 h 679329"/>
              <a:gd name="T8" fmla="*/ 657136 w 718875"/>
              <a:gd name="T9" fmla="*/ 437361 h 679329"/>
              <a:gd name="T10" fmla="*/ 473138 w 718875"/>
              <a:gd name="T11" fmla="*/ 212 h 679329"/>
              <a:gd name="T12" fmla="*/ 0 w 718875"/>
              <a:gd name="T13" fmla="*/ 374090 h 679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8875" h="679329">
                <a:moveTo>
                  <a:pt x="419818" y="115230"/>
                </a:moveTo>
                <a:cubicBezTo>
                  <a:pt x="270293" y="120023"/>
                  <a:pt x="120769" y="124816"/>
                  <a:pt x="69011" y="201495"/>
                </a:cubicBezTo>
                <a:cubicBezTo>
                  <a:pt x="17252" y="278174"/>
                  <a:pt x="35463" y="496710"/>
                  <a:pt x="109267" y="575306"/>
                </a:cubicBezTo>
                <a:cubicBezTo>
                  <a:pt x="183071" y="653902"/>
                  <a:pt x="410234" y="696076"/>
                  <a:pt x="511834" y="673072"/>
                </a:cubicBezTo>
                <a:cubicBezTo>
                  <a:pt x="613434" y="650068"/>
                  <a:pt x="717909" y="549426"/>
                  <a:pt x="718867" y="437283"/>
                </a:cubicBezTo>
                <a:cubicBezTo>
                  <a:pt x="719825" y="325140"/>
                  <a:pt x="637395" y="10755"/>
                  <a:pt x="517584" y="212"/>
                </a:cubicBezTo>
                <a:cubicBezTo>
                  <a:pt x="397773" y="-10331"/>
                  <a:pt x="0" y="374023"/>
                  <a:pt x="0" y="37402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36872" name="Figura a mano libera 7"/>
          <p:cNvSpPr>
            <a:spLocks/>
          </p:cNvSpPr>
          <p:nvPr/>
        </p:nvSpPr>
        <p:spPr bwMode="auto">
          <a:xfrm>
            <a:off x="3994150" y="4195763"/>
            <a:ext cx="719138" cy="679450"/>
          </a:xfrm>
          <a:custGeom>
            <a:avLst/>
            <a:gdLst>
              <a:gd name="T0" fmla="*/ 419972 w 718875"/>
              <a:gd name="T1" fmla="*/ 115251 h 679329"/>
              <a:gd name="T2" fmla="*/ 69036 w 718875"/>
              <a:gd name="T3" fmla="*/ 201531 h 679329"/>
              <a:gd name="T4" fmla="*/ 109307 w 718875"/>
              <a:gd name="T5" fmla="*/ 575408 h 679329"/>
              <a:gd name="T6" fmla="*/ 512021 w 718875"/>
              <a:gd name="T7" fmla="*/ 673192 h 679329"/>
              <a:gd name="T8" fmla="*/ 719130 w 718875"/>
              <a:gd name="T9" fmla="*/ 437361 h 679329"/>
              <a:gd name="T10" fmla="*/ 517773 w 718875"/>
              <a:gd name="T11" fmla="*/ 212 h 679329"/>
              <a:gd name="T12" fmla="*/ 0 w 718875"/>
              <a:gd name="T13" fmla="*/ 374090 h 679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8875" h="679329">
                <a:moveTo>
                  <a:pt x="419818" y="115230"/>
                </a:moveTo>
                <a:cubicBezTo>
                  <a:pt x="270293" y="120023"/>
                  <a:pt x="120769" y="124816"/>
                  <a:pt x="69011" y="201495"/>
                </a:cubicBezTo>
                <a:cubicBezTo>
                  <a:pt x="17252" y="278174"/>
                  <a:pt x="35463" y="496710"/>
                  <a:pt x="109267" y="575306"/>
                </a:cubicBezTo>
                <a:cubicBezTo>
                  <a:pt x="183071" y="653902"/>
                  <a:pt x="410234" y="696076"/>
                  <a:pt x="511834" y="673072"/>
                </a:cubicBezTo>
                <a:cubicBezTo>
                  <a:pt x="613434" y="650068"/>
                  <a:pt x="717909" y="549426"/>
                  <a:pt x="718867" y="437283"/>
                </a:cubicBezTo>
                <a:cubicBezTo>
                  <a:pt x="719825" y="325140"/>
                  <a:pt x="637395" y="10755"/>
                  <a:pt x="517584" y="212"/>
                </a:cubicBezTo>
                <a:cubicBezTo>
                  <a:pt x="397773" y="-10331"/>
                  <a:pt x="0" y="374023"/>
                  <a:pt x="0" y="37402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36873" name="Figura a mano libera 8"/>
          <p:cNvSpPr>
            <a:spLocks/>
          </p:cNvSpPr>
          <p:nvPr/>
        </p:nvSpPr>
        <p:spPr bwMode="auto">
          <a:xfrm>
            <a:off x="2736850" y="2905125"/>
            <a:ext cx="719138" cy="679450"/>
          </a:xfrm>
          <a:custGeom>
            <a:avLst/>
            <a:gdLst>
              <a:gd name="T0" fmla="*/ 419972 w 718875"/>
              <a:gd name="T1" fmla="*/ 115251 h 679329"/>
              <a:gd name="T2" fmla="*/ 69036 w 718875"/>
              <a:gd name="T3" fmla="*/ 201531 h 679329"/>
              <a:gd name="T4" fmla="*/ 109307 w 718875"/>
              <a:gd name="T5" fmla="*/ 575408 h 679329"/>
              <a:gd name="T6" fmla="*/ 512021 w 718875"/>
              <a:gd name="T7" fmla="*/ 673192 h 679329"/>
              <a:gd name="T8" fmla="*/ 719130 w 718875"/>
              <a:gd name="T9" fmla="*/ 437361 h 679329"/>
              <a:gd name="T10" fmla="*/ 517773 w 718875"/>
              <a:gd name="T11" fmla="*/ 212 h 679329"/>
              <a:gd name="T12" fmla="*/ 0 w 718875"/>
              <a:gd name="T13" fmla="*/ 374090 h 679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8875" h="679329">
                <a:moveTo>
                  <a:pt x="419818" y="115230"/>
                </a:moveTo>
                <a:cubicBezTo>
                  <a:pt x="270293" y="120023"/>
                  <a:pt x="120769" y="124816"/>
                  <a:pt x="69011" y="201495"/>
                </a:cubicBezTo>
                <a:cubicBezTo>
                  <a:pt x="17252" y="278174"/>
                  <a:pt x="35463" y="496710"/>
                  <a:pt x="109267" y="575306"/>
                </a:cubicBezTo>
                <a:cubicBezTo>
                  <a:pt x="183071" y="653902"/>
                  <a:pt x="410234" y="696076"/>
                  <a:pt x="511834" y="673072"/>
                </a:cubicBezTo>
                <a:cubicBezTo>
                  <a:pt x="613434" y="650068"/>
                  <a:pt x="717909" y="549426"/>
                  <a:pt x="718867" y="437283"/>
                </a:cubicBezTo>
                <a:cubicBezTo>
                  <a:pt x="719825" y="325140"/>
                  <a:pt x="637395" y="10755"/>
                  <a:pt x="517584" y="212"/>
                </a:cubicBezTo>
                <a:cubicBezTo>
                  <a:pt x="397773" y="-10331"/>
                  <a:pt x="0" y="374023"/>
                  <a:pt x="0" y="37402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1843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184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C703D1-BA5B-435B-AABE-18716E66157F}" type="slidenum">
              <a:rPr lang="it-IT" altLang="en-US"/>
              <a:pPr/>
              <a:t>2</a:t>
            </a:fld>
            <a:endParaRPr lang="it-IT" altLang="en-US"/>
          </a:p>
        </p:txBody>
      </p:sp>
      <p:pic>
        <p:nvPicPr>
          <p:cNvPr id="18437" name="Picture 3" descr="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98563"/>
            <a:ext cx="591026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933450" y="1428750"/>
            <a:ext cx="66865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52400" y="304800"/>
            <a:ext cx="91440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000" b="1"/>
              <a:t>Alfred Nobel</a:t>
            </a:r>
            <a:r>
              <a:rPr lang="it-IT" altLang="en-US" sz="2000"/>
              <a:t> suffered from angina pectoris and was prescribed nitroglycerine. In a letter to a friend he wrote:</a:t>
            </a:r>
            <a:endParaRPr lang="it-IT" altLang="en-US" sz="5400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889375" y="1428750"/>
            <a:ext cx="37290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800">
                <a:latin typeface="Verdana" pitchFamily="34" charset="0"/>
              </a:rPr>
              <a:t>  </a:t>
            </a:r>
            <a:r>
              <a:rPr lang="it-IT" altLang="en-US" sz="12300">
                <a:latin typeface="Verdana" pitchFamily="34" charset="0"/>
              </a:rPr>
              <a:t> </a:t>
            </a:r>
            <a:r>
              <a:rPr lang="it-IT" altLang="en-US" sz="800">
                <a:latin typeface="Verdana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18441" name="Rectangle 9"/>
          <p:cNvSpPr>
            <a:spLocks noChangeArrowheads="1" noTextEdit="1"/>
          </p:cNvSpPr>
          <p:nvPr/>
        </p:nvSpPr>
        <p:spPr bwMode="auto">
          <a:xfrm>
            <a:off x="933450" y="3517900"/>
            <a:ext cx="295592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354138" y="4165600"/>
            <a:ext cx="7789862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2000">
                <a:solidFill>
                  <a:srgbClr val="666666"/>
                </a:solidFill>
                <a:cs typeface="Arial" charset="0"/>
              </a:rPr>
              <a:t>It sounds like the irony of fate that I have been prescribed nitroglycerine internally. They have named it Trinitrin in order not to upset pharmacists and the public.</a:t>
            </a:r>
            <a:br>
              <a:rPr lang="it-IT" altLang="en-US" sz="2000">
                <a:solidFill>
                  <a:srgbClr val="666666"/>
                </a:solidFill>
                <a:cs typeface="Arial" charset="0"/>
              </a:rPr>
            </a:br>
            <a:r>
              <a:rPr lang="it-IT" altLang="en-US" sz="2000">
                <a:solidFill>
                  <a:srgbClr val="666666"/>
                </a:solidFill>
                <a:cs typeface="Arial" charset="0"/>
              </a:rPr>
              <a:t/>
            </a:r>
            <a:br>
              <a:rPr lang="it-IT" altLang="en-US" sz="2000">
                <a:solidFill>
                  <a:srgbClr val="666666"/>
                </a:solidFill>
                <a:cs typeface="Arial" charset="0"/>
              </a:rPr>
            </a:br>
            <a:r>
              <a:rPr lang="it-IT" altLang="en-US" sz="2000">
                <a:solidFill>
                  <a:srgbClr val="666666"/>
                </a:solidFill>
                <a:cs typeface="Arial" charset="0"/>
              </a:rPr>
              <a:t>Your affectionate friend,</a:t>
            </a:r>
            <a:br>
              <a:rPr lang="it-IT" altLang="en-US" sz="2000">
                <a:solidFill>
                  <a:srgbClr val="666666"/>
                </a:solidFill>
                <a:cs typeface="Arial" charset="0"/>
              </a:rPr>
            </a:br>
            <a:r>
              <a:rPr lang="it-IT" altLang="en-US" sz="2000">
                <a:solidFill>
                  <a:srgbClr val="666666"/>
                </a:solidFill>
                <a:cs typeface="Arial" charset="0"/>
              </a:rPr>
              <a:t/>
            </a:r>
            <a:br>
              <a:rPr lang="it-IT" altLang="en-US" sz="2000">
                <a:solidFill>
                  <a:srgbClr val="666666"/>
                </a:solidFill>
                <a:cs typeface="Arial" charset="0"/>
              </a:rPr>
            </a:br>
            <a:r>
              <a:rPr lang="it-IT" altLang="en-US" sz="2000">
                <a:solidFill>
                  <a:srgbClr val="666666"/>
                </a:solidFill>
                <a:cs typeface="Arial" charset="0"/>
              </a:rPr>
              <a:t>					A. Nobel</a:t>
            </a:r>
            <a:endParaRPr lang="it-IT" altLang="en-US" sz="5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789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B7623F-3F3F-4823-AAF3-A4FEB2C9A7A8}" type="slidenum">
              <a:rPr lang="it-IT" altLang="en-US"/>
              <a:pPr/>
              <a:t>20</a:t>
            </a:fld>
            <a:endParaRPr lang="it-IT" alt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891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D3F0A1-DC64-4854-92CD-9BEF405C6388}" type="slidenum">
              <a:rPr lang="it-IT" altLang="en-US"/>
              <a:pPr/>
              <a:t>21</a:t>
            </a:fld>
            <a:endParaRPr lang="it-IT" altLang="en-US"/>
          </a:p>
        </p:txBody>
      </p:sp>
      <p:sp>
        <p:nvSpPr>
          <p:cNvPr id="38917" name="Text Box 2"/>
          <p:cNvSpPr txBox="1">
            <a:spLocks noChangeArrowheads="1"/>
          </p:cNvSpPr>
          <p:nvPr/>
        </p:nvSpPr>
        <p:spPr bwMode="auto">
          <a:xfrm>
            <a:off x="0" y="212725"/>
            <a:ext cx="9144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en-US">
                <a:solidFill>
                  <a:srgbClr val="FF0000"/>
                </a:solidFill>
              </a:rPr>
              <a:t>Cardiopatia ischemica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FF0000"/>
                </a:solidFill>
              </a:rPr>
              <a:t>angina</a:t>
            </a:r>
            <a:endParaRPr lang="it-IT" altLang="en-US">
              <a:solidFill>
                <a:srgbClr val="FF0000"/>
              </a:solidFill>
            </a:endParaRPr>
          </a:p>
        </p:txBody>
      </p:sp>
      <p:sp>
        <p:nvSpPr>
          <p:cNvPr id="38918" name="Text Box 3"/>
          <p:cNvSpPr txBox="1">
            <a:spLocks noChangeArrowheads="1"/>
          </p:cNvSpPr>
          <p:nvPr/>
        </p:nvSpPr>
        <p:spPr bwMode="auto">
          <a:xfrm>
            <a:off x="166688" y="1298575"/>
            <a:ext cx="84280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 sz="1800">
                <a:solidFill>
                  <a:srgbClr val="000066"/>
                </a:solidFill>
              </a:rPr>
              <a:t>L’angina pectoris può essere stabile od instabile ed evolvere da stabile in instabile nel corso degli anni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 u="sng">
                <a:solidFill>
                  <a:srgbClr val="000066"/>
                </a:solidFill>
              </a:rPr>
              <a:t>Angina stabile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>
                <a:solidFill>
                  <a:srgbClr val="000066"/>
                </a:solidFill>
              </a:rPr>
              <a:t>Usualmente restrizione del lume di una arteria coronarica dovuta a processo aterosclerotico, associato ad aumentato consumo di ossigeno (esercizio fisico, stress emozionale ecc.)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 u="sng">
                <a:solidFill>
                  <a:srgbClr val="000066"/>
                </a:solidFill>
              </a:rPr>
              <a:t>Angina variante (angina di Prinzmetal)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>
                <a:solidFill>
                  <a:srgbClr val="000066"/>
                </a:solidFill>
              </a:rPr>
              <a:t>Usualmente spasmo coronarico, focale o diffuso, in grado di ridurre il flusso coronarico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 u="sng">
                <a:solidFill>
                  <a:srgbClr val="000066"/>
                </a:solidFill>
              </a:rPr>
              <a:t>Angina instabile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altLang="en-US" sz="1800">
                <a:solidFill>
                  <a:srgbClr val="000066"/>
                </a:solidFill>
              </a:rPr>
              <a:t>Spesso caratterizzata da rottura di una placca aterosclerotica con conseguente adesione ed aggregazione piastrinica che è causa del diminuito flusso coronarico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80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3993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892C69-7BCE-4719-958B-C7D7669B53ED}" type="slidenum">
              <a:rPr lang="it-IT" altLang="en-US"/>
              <a:pPr/>
              <a:t>22</a:t>
            </a:fld>
            <a:endParaRPr lang="it-IT" altLang="en-US"/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186113" y="2724150"/>
            <a:ext cx="257016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Stato fisiologico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2322513" y="552450"/>
            <a:ext cx="1647825" cy="860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richiesta </a:t>
            </a:r>
          </a:p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d’ossigeno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486886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4141788" y="546100"/>
            <a:ext cx="555625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sz="4800" b="1"/>
              <a:t>=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 rot="5400000">
            <a:off x="3967163" y="1714500"/>
            <a:ext cx="957262" cy="509588"/>
          </a:xfrm>
          <a:prstGeom prst="rightArrow">
            <a:avLst>
              <a:gd name="adj1" fmla="val 50000"/>
              <a:gd name="adj2" fmla="val 4696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096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09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BD8470-613D-4B42-9B70-9DFEF9B184CB}" type="slidenum">
              <a:rPr lang="it-IT" altLang="en-US"/>
              <a:pPr/>
              <a:t>23</a:t>
            </a:fld>
            <a:endParaRPr lang="it-IT" altLang="en-US"/>
          </a:p>
        </p:txBody>
      </p:sp>
      <p:sp useBgFill="1">
        <p:nvSpPr>
          <p:cNvPr id="40965" name="Rectangle 26"/>
          <p:cNvSpPr>
            <a:spLocks noChangeArrowheads="1"/>
          </p:cNvSpPr>
          <p:nvPr/>
        </p:nvSpPr>
        <p:spPr bwMode="auto">
          <a:xfrm>
            <a:off x="0" y="6057900"/>
            <a:ext cx="9144000" cy="80010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256381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725613" y="2065338"/>
            <a:ext cx="3379787" cy="1938337"/>
            <a:chOff x="1087" y="1093"/>
            <a:chExt cx="2129" cy="1221"/>
          </a:xfrm>
        </p:grpSpPr>
        <p:sp>
          <p:nvSpPr>
            <p:cNvPr id="40996" name="Line 12"/>
            <p:cNvSpPr>
              <a:spLocks noChangeShapeType="1"/>
            </p:cNvSpPr>
            <p:nvPr/>
          </p:nvSpPr>
          <p:spPr bwMode="auto">
            <a:xfrm flipV="1">
              <a:off x="2520" y="1188"/>
              <a:ext cx="696" cy="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97" name="Rectangle 13"/>
            <p:cNvSpPr>
              <a:spLocks noChangeArrowheads="1"/>
            </p:cNvSpPr>
            <p:nvPr/>
          </p:nvSpPr>
          <p:spPr bwMode="auto">
            <a:xfrm>
              <a:off x="1087" y="1093"/>
              <a:ext cx="1458" cy="122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Pressione parziale d’ossigeno nel sangue arterioso</a:t>
              </a:r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6715125" y="1847850"/>
            <a:ext cx="2314575" cy="1809750"/>
            <a:chOff x="4230" y="1164"/>
            <a:chExt cx="1458" cy="1140"/>
          </a:xfrm>
        </p:grpSpPr>
        <p:sp>
          <p:nvSpPr>
            <p:cNvPr id="40994" name="Rectangle 16"/>
            <p:cNvSpPr>
              <a:spLocks noChangeArrowheads="1"/>
            </p:cNvSpPr>
            <p:nvPr/>
          </p:nvSpPr>
          <p:spPr bwMode="auto">
            <a:xfrm>
              <a:off x="4230" y="1774"/>
              <a:ext cx="1458" cy="5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Flusso coronarico</a:t>
              </a:r>
            </a:p>
          </p:txBody>
        </p:sp>
        <p:sp>
          <p:nvSpPr>
            <p:cNvPr id="40995" name="Line 17"/>
            <p:cNvSpPr>
              <a:spLocks noChangeShapeType="1"/>
            </p:cNvSpPr>
            <p:nvPr/>
          </p:nvSpPr>
          <p:spPr bwMode="auto">
            <a:xfrm flipH="1" flipV="1">
              <a:off x="4692" y="1164"/>
              <a:ext cx="672" cy="4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205288" y="2879725"/>
            <a:ext cx="2500312" cy="1190625"/>
            <a:chOff x="2649" y="1814"/>
            <a:chExt cx="1575" cy="750"/>
          </a:xfrm>
        </p:grpSpPr>
        <p:sp>
          <p:nvSpPr>
            <p:cNvPr id="40992" name="Line 22"/>
            <p:cNvSpPr>
              <a:spLocks noChangeShapeType="1"/>
            </p:cNvSpPr>
            <p:nvPr/>
          </p:nvSpPr>
          <p:spPr bwMode="auto">
            <a:xfrm flipV="1">
              <a:off x="3720" y="2112"/>
              <a:ext cx="50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93" name="Rectangle 18"/>
            <p:cNvSpPr>
              <a:spLocks noChangeArrowheads="1"/>
            </p:cNvSpPr>
            <p:nvPr/>
          </p:nvSpPr>
          <p:spPr bwMode="auto">
            <a:xfrm>
              <a:off x="2649" y="1814"/>
              <a:ext cx="1287" cy="750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r>
                <a:rPr lang="it-IT" altLang="en-US" sz="1800">
                  <a:solidFill>
                    <a:srgbClr val="F8F8F8"/>
                  </a:solidFill>
                </a:rPr>
                <a:t>Pressione di per-fusione (pressio-ne aortica dia-stolica)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205288" y="3695700"/>
            <a:ext cx="2671762" cy="1168400"/>
            <a:chOff x="2649" y="2328"/>
            <a:chExt cx="1683" cy="736"/>
          </a:xfrm>
        </p:grpSpPr>
        <p:sp>
          <p:nvSpPr>
            <p:cNvPr id="40990" name="Line 23"/>
            <p:cNvSpPr>
              <a:spLocks noChangeShapeType="1"/>
            </p:cNvSpPr>
            <p:nvPr/>
          </p:nvSpPr>
          <p:spPr bwMode="auto">
            <a:xfrm flipV="1">
              <a:off x="3816" y="2328"/>
              <a:ext cx="516" cy="4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91" name="Rectangle 19"/>
            <p:cNvSpPr>
              <a:spLocks noChangeArrowheads="1"/>
            </p:cNvSpPr>
            <p:nvPr/>
          </p:nvSpPr>
          <p:spPr bwMode="auto">
            <a:xfrm>
              <a:off x="2649" y="2660"/>
              <a:ext cx="1287" cy="404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>
                  <a:solidFill>
                    <a:srgbClr val="F8F8F8"/>
                  </a:solidFill>
                </a:rPr>
                <a:t>Durata della diastole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2270125" y="3714750"/>
            <a:ext cx="6827838" cy="3143250"/>
            <a:chOff x="1430" y="2340"/>
            <a:chExt cx="4301" cy="1980"/>
          </a:xfrm>
        </p:grpSpPr>
        <p:sp>
          <p:nvSpPr>
            <p:cNvPr id="40983" name="Line 21"/>
            <p:cNvSpPr>
              <a:spLocks noChangeShapeType="1"/>
            </p:cNvSpPr>
            <p:nvPr/>
          </p:nvSpPr>
          <p:spPr bwMode="auto">
            <a:xfrm flipV="1">
              <a:off x="4980" y="2340"/>
              <a:ext cx="0" cy="3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84" name="Rectangle 20"/>
            <p:cNvSpPr>
              <a:spLocks noChangeArrowheads="1"/>
            </p:cNvSpPr>
            <p:nvPr/>
          </p:nvSpPr>
          <p:spPr bwMode="auto">
            <a:xfrm>
              <a:off x="4065" y="2673"/>
              <a:ext cx="1659" cy="404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>
                  <a:solidFill>
                    <a:srgbClr val="F8F8F8"/>
                  </a:solidFill>
                </a:rPr>
                <a:t>Resistenza vascolare delle singole coronarie</a:t>
              </a:r>
            </a:p>
          </p:txBody>
        </p:sp>
        <p:sp>
          <p:nvSpPr>
            <p:cNvPr id="40985" name="Line 24"/>
            <p:cNvSpPr>
              <a:spLocks noChangeShapeType="1"/>
            </p:cNvSpPr>
            <p:nvPr/>
          </p:nvSpPr>
          <p:spPr bwMode="auto">
            <a:xfrm flipV="1">
              <a:off x="3583" y="3072"/>
              <a:ext cx="485" cy="2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86" name="Line 25"/>
            <p:cNvSpPr>
              <a:spLocks noChangeShapeType="1"/>
            </p:cNvSpPr>
            <p:nvPr/>
          </p:nvSpPr>
          <p:spPr bwMode="auto">
            <a:xfrm>
              <a:off x="1440" y="3324"/>
              <a:ext cx="0" cy="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>
              <a:off x="1440" y="3336"/>
              <a:ext cx="21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0988" name="Text Box 28"/>
            <p:cNvSpPr txBox="1">
              <a:spLocks noChangeArrowheads="1"/>
            </p:cNvSpPr>
            <p:nvPr/>
          </p:nvSpPr>
          <p:spPr bwMode="auto">
            <a:xfrm>
              <a:off x="3894" y="3155"/>
              <a:ext cx="1837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 sz="2000"/>
                <a:t>Dipende da vari fattori</a:t>
              </a:r>
            </a:p>
          </p:txBody>
        </p:sp>
        <p:sp>
          <p:nvSpPr>
            <p:cNvPr id="40989" name="Text Box 29"/>
            <p:cNvSpPr txBox="1">
              <a:spLocks noChangeArrowheads="1"/>
            </p:cNvSpPr>
            <p:nvPr/>
          </p:nvSpPr>
          <p:spPr bwMode="auto">
            <a:xfrm>
              <a:off x="1430" y="3395"/>
              <a:ext cx="3906" cy="82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1" hangingPunct="1"/>
              <a:r>
                <a:rPr lang="it-IT" altLang="en-US" sz="2000"/>
                <a:t>In ordine di importanza:</a:t>
              </a:r>
            </a:p>
            <a:p>
              <a:pPr marL="457200" indent="-457200" eaLnBrk="1" hangingPunct="1">
                <a:buFontTx/>
                <a:buAutoNum type="arabicParenBoth"/>
              </a:pPr>
              <a:r>
                <a:rPr lang="it-IT" altLang="en-US" sz="2000"/>
                <a:t>occlusione del vaso per lesioni aterosclerotiche</a:t>
              </a:r>
            </a:p>
            <a:p>
              <a:pPr marL="457200" indent="-457200" eaLnBrk="1" hangingPunct="1">
                <a:buFontTx/>
                <a:buAutoNum type="arabicParenBoth"/>
              </a:pPr>
              <a:r>
                <a:rPr lang="it-IT" altLang="en-US" sz="2000"/>
                <a:t>mancanza o disfunzione dell’endotelio</a:t>
              </a:r>
            </a:p>
            <a:p>
              <a:pPr marL="457200" indent="-457200" eaLnBrk="1" hangingPunct="1">
                <a:buFontTx/>
                <a:buAutoNum type="arabicParenBoth"/>
              </a:pPr>
              <a:r>
                <a:rPr lang="it-IT" altLang="en-US" sz="2000"/>
                <a:t>regolazione ormonale, metabolica, nervosa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267200" y="330200"/>
            <a:ext cx="4876800" cy="1946275"/>
            <a:chOff x="2688" y="208"/>
            <a:chExt cx="3072" cy="1226"/>
          </a:xfrm>
        </p:grpSpPr>
        <p:sp>
          <p:nvSpPr>
            <p:cNvPr id="40978" name="Rectangle 9"/>
            <p:cNvSpPr>
              <a:spLocks noChangeArrowheads="1"/>
            </p:cNvSpPr>
            <p:nvPr/>
          </p:nvSpPr>
          <p:spPr bwMode="auto">
            <a:xfrm>
              <a:off x="3223" y="208"/>
              <a:ext cx="1458" cy="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estrazione d’ossigeno</a:t>
              </a:r>
            </a:p>
          </p:txBody>
        </p:sp>
        <p:sp>
          <p:nvSpPr>
            <p:cNvPr id="40979" name="Rectangle 10"/>
            <p:cNvSpPr>
              <a:spLocks noChangeArrowheads="1"/>
            </p:cNvSpPr>
            <p:nvPr/>
          </p:nvSpPr>
          <p:spPr bwMode="auto">
            <a:xfrm>
              <a:off x="3235" y="892"/>
              <a:ext cx="1458" cy="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quantità </a:t>
              </a:r>
            </a:p>
            <a:p>
              <a:pPr algn="ctr" eaLnBrk="1" hangingPunct="1"/>
              <a:r>
                <a:rPr lang="it-IT" altLang="en-US"/>
                <a:t>d’ossigeno</a:t>
              </a:r>
            </a:p>
          </p:txBody>
        </p:sp>
        <p:sp>
          <p:nvSpPr>
            <p:cNvPr id="40980" name="Text Box 11"/>
            <p:cNvSpPr txBox="1">
              <a:spLocks noChangeArrowheads="1"/>
            </p:cNvSpPr>
            <p:nvPr/>
          </p:nvSpPr>
          <p:spPr bwMode="auto">
            <a:xfrm>
              <a:off x="4814" y="233"/>
              <a:ext cx="946" cy="44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/>
                <a:t>Sempre massimale</a:t>
              </a:r>
            </a:p>
          </p:txBody>
        </p:sp>
        <p:sp>
          <p:nvSpPr>
            <p:cNvPr id="40981" name="Line 30"/>
            <p:cNvSpPr>
              <a:spLocks noChangeShapeType="1"/>
            </p:cNvSpPr>
            <p:nvPr/>
          </p:nvSpPr>
          <p:spPr bwMode="auto">
            <a:xfrm flipH="1" flipV="1">
              <a:off x="2688" y="684"/>
              <a:ext cx="528" cy="3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82" name="Line 31"/>
            <p:cNvSpPr>
              <a:spLocks noChangeShapeType="1"/>
            </p:cNvSpPr>
            <p:nvPr/>
          </p:nvSpPr>
          <p:spPr bwMode="auto">
            <a:xfrm rot="-5400000" flipH="1" flipV="1">
              <a:off x="2838" y="294"/>
              <a:ext cx="216" cy="5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8" name="Gruppo 7"/>
          <p:cNvGrpSpPr>
            <a:grpSpLocks/>
          </p:cNvGrpSpPr>
          <p:nvPr/>
        </p:nvGrpSpPr>
        <p:grpSpPr bwMode="auto">
          <a:xfrm>
            <a:off x="71438" y="1290638"/>
            <a:ext cx="2281237" cy="3424237"/>
            <a:chOff x="71466" y="1290342"/>
            <a:chExt cx="2281210" cy="3423898"/>
          </a:xfrm>
        </p:grpSpPr>
        <p:sp>
          <p:nvSpPr>
            <p:cNvPr id="40974" name="Rectangle 18"/>
            <p:cNvSpPr>
              <a:spLocks noChangeArrowheads="1"/>
            </p:cNvSpPr>
            <p:nvPr/>
          </p:nvSpPr>
          <p:spPr bwMode="auto">
            <a:xfrm>
              <a:off x="71466" y="1290342"/>
              <a:ext cx="2281210" cy="646331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r>
                <a:rPr lang="it-IT" altLang="en-US" sz="1800">
                  <a:solidFill>
                    <a:srgbClr val="F8F8F8"/>
                  </a:solidFill>
                </a:rPr>
                <a:t>Integrità della funzione polmonare</a:t>
              </a:r>
            </a:p>
          </p:txBody>
        </p:sp>
        <p:sp>
          <p:nvSpPr>
            <p:cNvPr id="40975" name="Rectangle 18"/>
            <p:cNvSpPr>
              <a:spLocks noChangeArrowheads="1"/>
            </p:cNvSpPr>
            <p:nvPr/>
          </p:nvSpPr>
          <p:spPr bwMode="auto">
            <a:xfrm>
              <a:off x="71466" y="3236912"/>
              <a:ext cx="1489047" cy="1477328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1" hangingPunct="1"/>
              <a:r>
                <a:rPr lang="it-IT" altLang="en-US" sz="1800">
                  <a:solidFill>
                    <a:srgbClr val="F8F8F8"/>
                  </a:solidFill>
                </a:rPr>
                <a:t>Pressione parziale d’ossigeno nell’aria inspirata</a:t>
              </a:r>
            </a:p>
          </p:txBody>
        </p:sp>
        <p:sp>
          <p:nvSpPr>
            <p:cNvPr id="40976" name="Line 12"/>
            <p:cNvSpPr>
              <a:spLocks noChangeShapeType="1"/>
            </p:cNvSpPr>
            <p:nvPr/>
          </p:nvSpPr>
          <p:spPr bwMode="auto">
            <a:xfrm>
              <a:off x="630238" y="1936673"/>
              <a:ext cx="1027114" cy="6524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0977" name="Line 12"/>
            <p:cNvSpPr>
              <a:spLocks noChangeShapeType="1"/>
            </p:cNvSpPr>
            <p:nvPr/>
          </p:nvSpPr>
          <p:spPr bwMode="auto">
            <a:xfrm flipV="1">
              <a:off x="494675" y="2816224"/>
              <a:ext cx="1162677" cy="41924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198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C3BD63-C28B-4921-9267-70B8C847BA6C}" type="slidenum">
              <a:rPr lang="it-IT" altLang="en-US"/>
              <a:pPr/>
              <a:t>24</a:t>
            </a:fld>
            <a:endParaRPr lang="it-IT" altLang="en-US"/>
          </a:p>
        </p:txBody>
      </p:sp>
      <p:sp useBgFill="1">
        <p:nvSpPr>
          <p:cNvPr id="41989" name="Rectangle 7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41990" name="Picture 6" descr="D:\CeaArc\17.05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t="24992" b="24992"/>
          <a:stretch>
            <a:fillRect/>
          </a:stretch>
        </p:blipFill>
        <p:spPr bwMode="auto">
          <a:xfrm>
            <a:off x="0" y="0"/>
            <a:ext cx="9144000" cy="640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Rectangle 3"/>
          <p:cNvSpPr>
            <a:spLocks noChangeArrowheads="1"/>
          </p:cNvSpPr>
          <p:nvPr/>
        </p:nvSpPr>
        <p:spPr bwMode="auto">
          <a:xfrm>
            <a:off x="4953000" y="5667375"/>
            <a:ext cx="2043113" cy="119062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it-IT" altLang="en-US" sz="1800">
                <a:solidFill>
                  <a:srgbClr val="F8F8F8"/>
                </a:solidFill>
              </a:rPr>
              <a:t>Pressione di per-fusione (pressio-ne aortica dia-stolica)</a:t>
            </a:r>
          </a:p>
        </p:txBody>
      </p:sp>
      <p:sp>
        <p:nvSpPr>
          <p:cNvPr id="41992" name="Rectangle 4"/>
          <p:cNvSpPr>
            <a:spLocks noChangeArrowheads="1"/>
          </p:cNvSpPr>
          <p:nvPr/>
        </p:nvSpPr>
        <p:spPr bwMode="auto">
          <a:xfrm>
            <a:off x="7100888" y="5667375"/>
            <a:ext cx="204311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</a:rPr>
              <a:t>Durata della diastole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301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4D80E-9145-46A6-AA69-99BB1B605E85}" type="slidenum">
              <a:rPr lang="it-IT" altLang="en-US"/>
              <a:pPr/>
              <a:t>25</a:t>
            </a:fld>
            <a:endParaRPr lang="it-IT" alt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17475" y="144463"/>
            <a:ext cx="3178175" cy="3763962"/>
            <a:chOff x="74" y="91"/>
            <a:chExt cx="2002" cy="2371"/>
          </a:xfrm>
        </p:grpSpPr>
        <p:sp>
          <p:nvSpPr>
            <p:cNvPr id="43051" name="Rectangle 9"/>
            <p:cNvSpPr>
              <a:spLocks noChangeArrowheads="1"/>
            </p:cNvSpPr>
            <p:nvPr/>
          </p:nvSpPr>
          <p:spPr bwMode="auto">
            <a:xfrm>
              <a:off x="74" y="134"/>
              <a:ext cx="1324" cy="10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Contrattilità del ventricolo sinistro</a:t>
              </a:r>
            </a:p>
          </p:txBody>
        </p:sp>
        <p:sp>
          <p:nvSpPr>
            <p:cNvPr id="43052" name="Rectangle 10"/>
            <p:cNvSpPr>
              <a:spLocks noChangeArrowheads="1"/>
            </p:cNvSpPr>
            <p:nvPr/>
          </p:nvSpPr>
          <p:spPr bwMode="auto">
            <a:xfrm>
              <a:off x="74" y="1254"/>
              <a:ext cx="1324" cy="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Frequenza</a:t>
              </a:r>
            </a:p>
            <a:p>
              <a:pPr algn="ctr" eaLnBrk="1" hangingPunct="1"/>
              <a:r>
                <a:rPr lang="it-IT" altLang="en-US"/>
                <a:t>cardiaca</a:t>
              </a:r>
              <a:endParaRPr lang="it-IT" altLang="en-US" sz="1800"/>
            </a:p>
          </p:txBody>
        </p:sp>
        <p:sp>
          <p:nvSpPr>
            <p:cNvPr id="43053" name="Rectangle 11"/>
            <p:cNvSpPr>
              <a:spLocks noChangeArrowheads="1"/>
            </p:cNvSpPr>
            <p:nvPr/>
          </p:nvSpPr>
          <p:spPr bwMode="auto">
            <a:xfrm>
              <a:off x="74" y="1913"/>
              <a:ext cx="1324" cy="5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/>
                <a:t>Tensione della parete</a:t>
              </a:r>
              <a:endParaRPr lang="it-IT" altLang="en-US" sz="1800"/>
            </a:p>
          </p:txBody>
        </p:sp>
        <p:sp>
          <p:nvSpPr>
            <p:cNvPr id="43054" name="Line 12"/>
            <p:cNvSpPr>
              <a:spLocks noChangeShapeType="1"/>
            </p:cNvSpPr>
            <p:nvPr/>
          </p:nvSpPr>
          <p:spPr bwMode="auto">
            <a:xfrm>
              <a:off x="1500" y="91"/>
              <a:ext cx="0" cy="23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3055" name="Line 13"/>
            <p:cNvSpPr>
              <a:spLocks noChangeShapeType="1"/>
            </p:cNvSpPr>
            <p:nvPr/>
          </p:nvSpPr>
          <p:spPr bwMode="auto">
            <a:xfrm flipV="1">
              <a:off x="1500" y="710"/>
              <a:ext cx="576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685925" y="4000500"/>
            <a:ext cx="3419475" cy="1770063"/>
            <a:chOff x="1062" y="2520"/>
            <a:chExt cx="2154" cy="1115"/>
          </a:xfrm>
        </p:grpSpPr>
        <p:sp>
          <p:nvSpPr>
            <p:cNvPr id="43049" name="Line 19"/>
            <p:cNvSpPr>
              <a:spLocks noChangeShapeType="1"/>
            </p:cNvSpPr>
            <p:nvPr/>
          </p:nvSpPr>
          <p:spPr bwMode="auto">
            <a:xfrm flipH="1" flipV="1">
              <a:off x="1062" y="2520"/>
              <a:ext cx="1746" cy="5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50" name="Rectangle 14"/>
            <p:cNvSpPr>
              <a:spLocks noChangeArrowheads="1"/>
            </p:cNvSpPr>
            <p:nvPr/>
          </p:nvSpPr>
          <p:spPr bwMode="auto">
            <a:xfrm>
              <a:off x="2253" y="3046"/>
              <a:ext cx="963" cy="5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/>
                <a:t>Pressione intra-ventricolare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095375" y="4000500"/>
            <a:ext cx="2382838" cy="1768475"/>
            <a:chOff x="690" y="2520"/>
            <a:chExt cx="1501" cy="1114"/>
          </a:xfrm>
        </p:grpSpPr>
        <p:sp>
          <p:nvSpPr>
            <p:cNvPr id="43047" name="Line 18"/>
            <p:cNvSpPr>
              <a:spLocks noChangeShapeType="1"/>
            </p:cNvSpPr>
            <p:nvPr/>
          </p:nvSpPr>
          <p:spPr bwMode="auto">
            <a:xfrm flipH="1" flipV="1">
              <a:off x="690" y="2520"/>
              <a:ext cx="1014" cy="5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48" name="Rectangle 15"/>
            <p:cNvSpPr>
              <a:spLocks noChangeArrowheads="1"/>
            </p:cNvSpPr>
            <p:nvPr/>
          </p:nvSpPr>
          <p:spPr bwMode="auto">
            <a:xfrm>
              <a:off x="1228" y="3045"/>
              <a:ext cx="963" cy="5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/>
                <a:t>raggio ventricolare (volume)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01625" y="4000500"/>
            <a:ext cx="1528763" cy="1770063"/>
            <a:chOff x="190" y="2520"/>
            <a:chExt cx="963" cy="1115"/>
          </a:xfrm>
        </p:grpSpPr>
        <p:sp>
          <p:nvSpPr>
            <p:cNvPr id="43045" name="Rectangle 16"/>
            <p:cNvSpPr>
              <a:spLocks noChangeArrowheads="1"/>
            </p:cNvSpPr>
            <p:nvPr/>
          </p:nvSpPr>
          <p:spPr bwMode="auto">
            <a:xfrm>
              <a:off x="190" y="3047"/>
              <a:ext cx="963" cy="5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 eaLnBrk="1" hangingPunct="1"/>
              <a:endParaRPr lang="it-IT" altLang="en-US" sz="900"/>
            </a:p>
            <a:p>
              <a:pPr algn="ctr" eaLnBrk="1" hangingPunct="1"/>
              <a:r>
                <a:rPr lang="it-IT" altLang="en-US" sz="1800"/>
                <a:t>Spessore della parete</a:t>
              </a:r>
            </a:p>
            <a:p>
              <a:pPr algn="ctr" eaLnBrk="1" hangingPunct="1"/>
              <a:endParaRPr lang="it-IT" altLang="en-US" sz="900"/>
            </a:p>
          </p:txBody>
        </p:sp>
        <p:sp>
          <p:nvSpPr>
            <p:cNvPr id="43046" name="Line 17"/>
            <p:cNvSpPr>
              <a:spLocks noChangeShapeType="1"/>
            </p:cNvSpPr>
            <p:nvPr/>
          </p:nvSpPr>
          <p:spPr bwMode="auto">
            <a:xfrm flipV="1">
              <a:off x="588" y="2520"/>
              <a:ext cx="0" cy="5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5181600" y="4370388"/>
            <a:ext cx="3930650" cy="1006475"/>
            <a:chOff x="3264" y="2753"/>
            <a:chExt cx="2476" cy="634"/>
          </a:xfrm>
        </p:grpSpPr>
        <p:sp>
          <p:nvSpPr>
            <p:cNvPr id="43041" name="Line 25"/>
            <p:cNvSpPr>
              <a:spLocks noChangeShapeType="1"/>
            </p:cNvSpPr>
            <p:nvPr/>
          </p:nvSpPr>
          <p:spPr bwMode="auto">
            <a:xfrm flipH="1">
              <a:off x="3264" y="3036"/>
              <a:ext cx="336" cy="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42" name="Text Box 26"/>
            <p:cNvSpPr txBox="1">
              <a:spLocks noChangeArrowheads="1"/>
            </p:cNvSpPr>
            <p:nvPr/>
          </p:nvSpPr>
          <p:spPr bwMode="auto">
            <a:xfrm>
              <a:off x="4766" y="2753"/>
              <a:ext cx="974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/>
                <a:t>Precarico</a:t>
              </a:r>
            </a:p>
            <a:p>
              <a:pPr eaLnBrk="1" hangingPunct="1"/>
              <a:r>
                <a:rPr lang="it-IT" altLang="en-US" sz="2000"/>
                <a:t>(ritorno venoso)</a:t>
              </a:r>
            </a:p>
          </p:txBody>
        </p:sp>
        <p:sp>
          <p:nvSpPr>
            <p:cNvPr id="43043" name="Rectangle 22"/>
            <p:cNvSpPr>
              <a:spLocks noChangeArrowheads="1"/>
            </p:cNvSpPr>
            <p:nvPr/>
          </p:nvSpPr>
          <p:spPr bwMode="auto">
            <a:xfrm>
              <a:off x="3561" y="2850"/>
              <a:ext cx="963" cy="404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>
                  <a:solidFill>
                    <a:srgbClr val="F8F8F8"/>
                  </a:solidFill>
                </a:rPr>
                <a:t>Pressione diastolica</a:t>
              </a:r>
            </a:p>
          </p:txBody>
        </p:sp>
        <p:sp>
          <p:nvSpPr>
            <p:cNvPr id="43044" name="Text Box 28"/>
            <p:cNvSpPr txBox="1">
              <a:spLocks noChangeArrowheads="1"/>
            </p:cNvSpPr>
            <p:nvPr/>
          </p:nvSpPr>
          <p:spPr bwMode="auto">
            <a:xfrm>
              <a:off x="4526" y="2933"/>
              <a:ext cx="21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=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105400" y="3170238"/>
            <a:ext cx="4197350" cy="1630362"/>
            <a:chOff x="3216" y="1997"/>
            <a:chExt cx="2644" cy="1027"/>
          </a:xfrm>
        </p:grpSpPr>
        <p:sp>
          <p:nvSpPr>
            <p:cNvPr id="43037" name="Line 24"/>
            <p:cNvSpPr>
              <a:spLocks noChangeShapeType="1"/>
            </p:cNvSpPr>
            <p:nvPr/>
          </p:nvSpPr>
          <p:spPr bwMode="auto">
            <a:xfrm flipH="1">
              <a:off x="3216" y="2448"/>
              <a:ext cx="384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38" name="Text Box 27"/>
            <p:cNvSpPr txBox="1">
              <a:spLocks noChangeArrowheads="1"/>
            </p:cNvSpPr>
            <p:nvPr/>
          </p:nvSpPr>
          <p:spPr bwMode="auto">
            <a:xfrm>
              <a:off x="4766" y="1997"/>
              <a:ext cx="1094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/>
                <a:t>Postcarico</a:t>
              </a:r>
            </a:p>
            <a:p>
              <a:pPr eaLnBrk="1" hangingPunct="1"/>
              <a:r>
                <a:rPr lang="it-IT" altLang="en-US" sz="2000"/>
                <a:t>(pressione arteriosa)</a:t>
              </a:r>
            </a:p>
          </p:txBody>
        </p:sp>
        <p:sp>
          <p:nvSpPr>
            <p:cNvPr id="43039" name="Rectangle 20"/>
            <p:cNvSpPr>
              <a:spLocks noChangeArrowheads="1"/>
            </p:cNvSpPr>
            <p:nvPr/>
          </p:nvSpPr>
          <p:spPr bwMode="auto">
            <a:xfrm>
              <a:off x="3561" y="2142"/>
              <a:ext cx="963" cy="404"/>
            </a:xfrm>
            <a:prstGeom prst="rect">
              <a:avLst/>
            </a:prstGeom>
            <a:solidFill>
              <a:schemeClr val="bg2"/>
            </a:solidFill>
            <a:ln w="1905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/>
              <a:r>
                <a:rPr lang="it-IT" altLang="en-US" sz="1800">
                  <a:solidFill>
                    <a:srgbClr val="F8F8F8"/>
                  </a:solidFill>
                </a:rPr>
                <a:t>Pressione sistolica</a:t>
              </a:r>
            </a:p>
          </p:txBody>
        </p:sp>
        <p:sp>
          <p:nvSpPr>
            <p:cNvPr id="43040" name="Text Box 29"/>
            <p:cNvSpPr txBox="1">
              <a:spLocks noChangeArrowheads="1"/>
            </p:cNvSpPr>
            <p:nvPr/>
          </p:nvSpPr>
          <p:spPr bwMode="auto">
            <a:xfrm>
              <a:off x="4526" y="2201"/>
              <a:ext cx="21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=</a:t>
              </a:r>
            </a:p>
          </p:txBody>
        </p:sp>
      </p:grpSp>
      <p:grpSp>
        <p:nvGrpSpPr>
          <p:cNvPr id="43019" name="Group 32"/>
          <p:cNvGrpSpPr>
            <a:grpSpLocks/>
          </p:cNvGrpSpPr>
          <p:nvPr/>
        </p:nvGrpSpPr>
        <p:grpSpPr bwMode="auto">
          <a:xfrm>
            <a:off x="3457575" y="446088"/>
            <a:ext cx="3768725" cy="1006475"/>
            <a:chOff x="2178" y="281"/>
            <a:chExt cx="2374" cy="634"/>
          </a:xfrm>
        </p:grpSpPr>
        <p:sp>
          <p:nvSpPr>
            <p:cNvPr id="43034" name="Rectangle 3"/>
            <p:cNvSpPr>
              <a:spLocks noChangeArrowheads="1"/>
            </p:cNvSpPr>
            <p:nvPr/>
          </p:nvSpPr>
          <p:spPr bwMode="auto">
            <a:xfrm>
              <a:off x="2178" y="348"/>
              <a:ext cx="1038" cy="542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it-IT" altLang="en-US">
                  <a:solidFill>
                    <a:srgbClr val="F8F8F8"/>
                  </a:solidFill>
                </a:rPr>
                <a:t>richiesta </a:t>
              </a:r>
            </a:p>
            <a:p>
              <a:pPr algn="ctr" eaLnBrk="1" hangingPunct="1"/>
              <a:r>
                <a:rPr lang="it-IT" altLang="en-US">
                  <a:solidFill>
                    <a:srgbClr val="F8F8F8"/>
                  </a:solidFill>
                </a:rPr>
                <a:t>d’ossigeno</a:t>
              </a:r>
            </a:p>
          </p:txBody>
        </p:sp>
        <p:sp>
          <p:nvSpPr>
            <p:cNvPr id="43035" name="Text Box 30"/>
            <p:cNvSpPr txBox="1">
              <a:spLocks noChangeArrowheads="1"/>
            </p:cNvSpPr>
            <p:nvPr/>
          </p:nvSpPr>
          <p:spPr bwMode="auto">
            <a:xfrm>
              <a:off x="3254" y="461"/>
              <a:ext cx="214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=</a:t>
              </a:r>
            </a:p>
          </p:txBody>
        </p:sp>
        <p:sp>
          <p:nvSpPr>
            <p:cNvPr id="43036" name="Text Box 31"/>
            <p:cNvSpPr txBox="1">
              <a:spLocks noChangeArrowheads="1"/>
            </p:cNvSpPr>
            <p:nvPr/>
          </p:nvSpPr>
          <p:spPr bwMode="auto">
            <a:xfrm>
              <a:off x="3458" y="281"/>
              <a:ext cx="1094" cy="63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it-IT" altLang="en-US" sz="2000"/>
                <a:t>Consumo miocardico di ossigeno</a:t>
              </a:r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1781175" y="895350"/>
            <a:ext cx="4143375" cy="4197350"/>
            <a:chOff x="1122" y="564"/>
            <a:chExt cx="2610" cy="2644"/>
          </a:xfrm>
        </p:grpSpPr>
        <p:sp>
          <p:nvSpPr>
            <p:cNvPr id="43026" name="Line 47"/>
            <p:cNvSpPr>
              <a:spLocks noChangeShapeType="1"/>
            </p:cNvSpPr>
            <p:nvPr/>
          </p:nvSpPr>
          <p:spPr bwMode="auto">
            <a:xfrm>
              <a:off x="3660" y="2400"/>
              <a:ext cx="0" cy="57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grpSp>
          <p:nvGrpSpPr>
            <p:cNvPr id="43027" name="Group 51"/>
            <p:cNvGrpSpPr>
              <a:grpSpLocks/>
            </p:cNvGrpSpPr>
            <p:nvPr/>
          </p:nvGrpSpPr>
          <p:grpSpPr bwMode="auto">
            <a:xfrm>
              <a:off x="1122" y="564"/>
              <a:ext cx="2610" cy="2644"/>
              <a:chOff x="1122" y="564"/>
              <a:chExt cx="2610" cy="2644"/>
            </a:xfrm>
          </p:grpSpPr>
          <p:sp>
            <p:nvSpPr>
              <p:cNvPr id="43028" name="Freeform 48"/>
              <p:cNvSpPr>
                <a:spLocks/>
              </p:cNvSpPr>
              <p:nvPr/>
            </p:nvSpPr>
            <p:spPr bwMode="auto">
              <a:xfrm>
                <a:off x="1122" y="636"/>
                <a:ext cx="2514" cy="2572"/>
              </a:xfrm>
              <a:custGeom>
                <a:avLst/>
                <a:gdLst>
                  <a:gd name="T0" fmla="*/ 2514 w 2514"/>
                  <a:gd name="T1" fmla="*/ 2040 h 2572"/>
                  <a:gd name="T2" fmla="*/ 2130 w 2514"/>
                  <a:gd name="T3" fmla="*/ 2424 h 2572"/>
                  <a:gd name="T4" fmla="*/ 2010 w 2514"/>
                  <a:gd name="T5" fmla="*/ 2496 h 2572"/>
                  <a:gd name="T6" fmla="*/ 1842 w 2514"/>
                  <a:gd name="T7" fmla="*/ 2436 h 2572"/>
                  <a:gd name="T8" fmla="*/ 222 w 2514"/>
                  <a:gd name="T9" fmla="*/ 1680 h 2572"/>
                  <a:gd name="T10" fmla="*/ 510 w 2514"/>
                  <a:gd name="T11" fmla="*/ 1056 h 2572"/>
                  <a:gd name="T12" fmla="*/ 1554 w 2514"/>
                  <a:gd name="T13" fmla="*/ 0 h 25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14"/>
                  <a:gd name="T22" fmla="*/ 0 h 2572"/>
                  <a:gd name="T23" fmla="*/ 2514 w 2514"/>
                  <a:gd name="T24" fmla="*/ 2572 h 25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14" h="2572">
                    <a:moveTo>
                      <a:pt x="2514" y="2040"/>
                    </a:moveTo>
                    <a:cubicBezTo>
                      <a:pt x="2364" y="2194"/>
                      <a:pt x="2214" y="2348"/>
                      <a:pt x="2130" y="2424"/>
                    </a:cubicBezTo>
                    <a:cubicBezTo>
                      <a:pt x="2046" y="2500"/>
                      <a:pt x="2058" y="2494"/>
                      <a:pt x="2010" y="2496"/>
                    </a:cubicBezTo>
                    <a:cubicBezTo>
                      <a:pt x="1962" y="2498"/>
                      <a:pt x="2140" y="2572"/>
                      <a:pt x="1842" y="2436"/>
                    </a:cubicBezTo>
                    <a:cubicBezTo>
                      <a:pt x="1544" y="2300"/>
                      <a:pt x="444" y="1910"/>
                      <a:pt x="222" y="1680"/>
                    </a:cubicBezTo>
                    <a:cubicBezTo>
                      <a:pt x="0" y="1450"/>
                      <a:pt x="288" y="1336"/>
                      <a:pt x="510" y="1056"/>
                    </a:cubicBezTo>
                    <a:cubicBezTo>
                      <a:pt x="732" y="776"/>
                      <a:pt x="1143" y="388"/>
                      <a:pt x="1554" y="0"/>
                    </a:cubicBezTo>
                  </a:path>
                </a:pathLst>
              </a:cu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3029" name="Oval 41"/>
              <p:cNvSpPr>
                <a:spLocks noChangeArrowheads="1"/>
              </p:cNvSpPr>
              <p:nvPr/>
            </p:nvSpPr>
            <p:spPr bwMode="auto">
              <a:xfrm>
                <a:off x="3612" y="2988"/>
                <a:ext cx="120" cy="13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3030" name="Oval 44"/>
              <p:cNvSpPr>
                <a:spLocks noChangeArrowheads="1"/>
              </p:cNvSpPr>
              <p:nvPr/>
            </p:nvSpPr>
            <p:spPr bwMode="auto">
              <a:xfrm>
                <a:off x="3084" y="3072"/>
                <a:ext cx="120" cy="13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3031" name="Oval 46"/>
              <p:cNvSpPr>
                <a:spLocks noChangeArrowheads="1"/>
              </p:cNvSpPr>
              <p:nvPr/>
            </p:nvSpPr>
            <p:spPr bwMode="auto">
              <a:xfrm>
                <a:off x="2616" y="564"/>
                <a:ext cx="120" cy="13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3032" name="Oval 40"/>
              <p:cNvSpPr>
                <a:spLocks noChangeArrowheads="1"/>
              </p:cNvSpPr>
              <p:nvPr/>
            </p:nvSpPr>
            <p:spPr bwMode="auto">
              <a:xfrm>
                <a:off x="3600" y="2280"/>
                <a:ext cx="120" cy="13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3033" name="Oval 45"/>
              <p:cNvSpPr>
                <a:spLocks noChangeArrowheads="1"/>
              </p:cNvSpPr>
              <p:nvPr/>
            </p:nvSpPr>
            <p:spPr bwMode="auto">
              <a:xfrm>
                <a:off x="1236" y="1968"/>
                <a:ext cx="120" cy="132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2214563" y="1763713"/>
            <a:ext cx="3471862" cy="3046412"/>
            <a:chOff x="1395" y="1111"/>
            <a:chExt cx="2187" cy="1919"/>
          </a:xfrm>
        </p:grpSpPr>
        <p:sp>
          <p:nvSpPr>
            <p:cNvPr id="43022" name="Line 55"/>
            <p:cNvSpPr>
              <a:spLocks noChangeShapeType="1"/>
            </p:cNvSpPr>
            <p:nvPr/>
          </p:nvSpPr>
          <p:spPr bwMode="auto">
            <a:xfrm rot="10800000">
              <a:off x="2685" y="2091"/>
              <a:ext cx="897" cy="2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23" name="Rectangle 53"/>
            <p:cNvSpPr>
              <a:spLocks noChangeArrowheads="1"/>
            </p:cNvSpPr>
            <p:nvPr/>
          </p:nvSpPr>
          <p:spPr bwMode="auto">
            <a:xfrm rot="-2992255">
              <a:off x="1881" y="1707"/>
              <a:ext cx="1504" cy="31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it-IT" altLang="en-US">
                  <a:solidFill>
                    <a:schemeClr val="bg1"/>
                  </a:solidFill>
                </a:rPr>
                <a:t>rimodellamento</a:t>
              </a:r>
            </a:p>
          </p:txBody>
        </p:sp>
        <p:sp>
          <p:nvSpPr>
            <p:cNvPr id="43024" name="Line 54"/>
            <p:cNvSpPr>
              <a:spLocks noChangeShapeType="1"/>
            </p:cNvSpPr>
            <p:nvPr/>
          </p:nvSpPr>
          <p:spPr bwMode="auto">
            <a:xfrm flipV="1">
              <a:off x="1395" y="2034"/>
              <a:ext cx="855" cy="1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43025" name="Line 56"/>
            <p:cNvSpPr>
              <a:spLocks noChangeShapeType="1"/>
            </p:cNvSpPr>
            <p:nvPr/>
          </p:nvSpPr>
          <p:spPr bwMode="auto">
            <a:xfrm rot="10800000">
              <a:off x="2595" y="2220"/>
              <a:ext cx="969" cy="8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403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40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FD751C-3864-42F2-B403-0654A916CD98}" type="slidenum">
              <a:rPr lang="it-IT" altLang="en-US"/>
              <a:pPr/>
              <a:t>26</a:t>
            </a:fld>
            <a:endParaRPr lang="it-IT" altLang="en-US"/>
          </a:p>
        </p:txBody>
      </p:sp>
      <p:sp useBgFill="1">
        <p:nvSpPr>
          <p:cNvPr id="44037" name="Rectangle 4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44038" name="Picture 3" descr="D:\CeaArc\17.04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t="8569" b="10712"/>
          <a:stretch>
            <a:fillRect/>
          </a:stretch>
        </p:blipFill>
        <p:spPr bwMode="auto">
          <a:xfrm>
            <a:off x="1441450" y="0"/>
            <a:ext cx="6065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505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953B4A-BBB4-4BE7-BEE7-44C1E7D26B22}" type="slidenum">
              <a:rPr lang="it-IT" altLang="en-US"/>
              <a:pPr/>
              <a:t>27</a:t>
            </a:fld>
            <a:endParaRPr lang="it-IT" altLang="en-US"/>
          </a:p>
        </p:txBody>
      </p:sp>
      <p:sp>
        <p:nvSpPr>
          <p:cNvPr id="45061" name="Rectangle 2"/>
          <p:cNvSpPr>
            <a:spLocks noChangeArrowheads="1"/>
          </p:cNvSpPr>
          <p:nvPr/>
        </p:nvSpPr>
        <p:spPr bwMode="auto">
          <a:xfrm>
            <a:off x="3757613" y="2724150"/>
            <a:ext cx="1433512" cy="495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ischemia</a:t>
            </a:r>
          </a:p>
        </p:txBody>
      </p:sp>
      <p:sp>
        <p:nvSpPr>
          <p:cNvPr id="45062" name="Rectangle 3"/>
          <p:cNvSpPr>
            <a:spLocks noChangeArrowheads="1"/>
          </p:cNvSpPr>
          <p:nvPr/>
        </p:nvSpPr>
        <p:spPr bwMode="auto">
          <a:xfrm>
            <a:off x="2322513" y="552450"/>
            <a:ext cx="1647825" cy="860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richiesta </a:t>
            </a:r>
          </a:p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d’ossigeno</a:t>
            </a:r>
          </a:p>
        </p:txBody>
      </p:sp>
      <p:sp>
        <p:nvSpPr>
          <p:cNvPr id="45063" name="Rectangle 4"/>
          <p:cNvSpPr>
            <a:spLocks noChangeArrowheads="1"/>
          </p:cNvSpPr>
          <p:nvPr/>
        </p:nvSpPr>
        <p:spPr bwMode="auto">
          <a:xfrm>
            <a:off x="486886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45064" name="Text Box 5"/>
          <p:cNvSpPr txBox="1">
            <a:spLocks noChangeArrowheads="1"/>
          </p:cNvSpPr>
          <p:nvPr/>
        </p:nvSpPr>
        <p:spPr bwMode="auto">
          <a:xfrm>
            <a:off x="4141788" y="546100"/>
            <a:ext cx="555625" cy="8239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sz="4800" b="1"/>
              <a:t>&gt;</a:t>
            </a:r>
          </a:p>
        </p:txBody>
      </p:sp>
      <p:sp>
        <p:nvSpPr>
          <p:cNvPr id="45065" name="AutoShape 6"/>
          <p:cNvSpPr>
            <a:spLocks noChangeArrowheads="1"/>
          </p:cNvSpPr>
          <p:nvPr/>
        </p:nvSpPr>
        <p:spPr bwMode="auto">
          <a:xfrm rot="5400000">
            <a:off x="3967163" y="1714500"/>
            <a:ext cx="957262" cy="509588"/>
          </a:xfrm>
          <a:prstGeom prst="rightArrow">
            <a:avLst>
              <a:gd name="adj1" fmla="val 50000"/>
              <a:gd name="adj2" fmla="val 4696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5066" name="Text Box 7"/>
          <p:cNvSpPr txBox="1">
            <a:spLocks noChangeArrowheads="1"/>
          </p:cNvSpPr>
          <p:nvPr/>
        </p:nvSpPr>
        <p:spPr bwMode="auto">
          <a:xfrm>
            <a:off x="3046413" y="4527550"/>
            <a:ext cx="3236912" cy="4572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b="1">
                <a:solidFill>
                  <a:schemeClr val="bg1"/>
                </a:solidFill>
              </a:rPr>
              <a:t>dall’angina all’infarto</a:t>
            </a:r>
          </a:p>
        </p:txBody>
      </p:sp>
      <p:sp>
        <p:nvSpPr>
          <p:cNvPr id="45067" name="AutoShape 9"/>
          <p:cNvSpPr>
            <a:spLocks noChangeArrowheads="1"/>
          </p:cNvSpPr>
          <p:nvPr/>
        </p:nvSpPr>
        <p:spPr bwMode="auto">
          <a:xfrm rot="5400000">
            <a:off x="3975101" y="3600450"/>
            <a:ext cx="957262" cy="509587"/>
          </a:xfrm>
          <a:prstGeom prst="rightArrow">
            <a:avLst>
              <a:gd name="adj1" fmla="val 50000"/>
              <a:gd name="adj2" fmla="val 4696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608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44F0D6-B017-41C8-BE8D-138AA615E4AF}" type="slidenum">
              <a:rPr lang="it-IT" altLang="en-US"/>
              <a:pPr/>
              <a:t>28</a:t>
            </a:fld>
            <a:endParaRPr lang="it-IT" altLang="en-US"/>
          </a:p>
        </p:txBody>
      </p:sp>
      <p:sp>
        <p:nvSpPr>
          <p:cNvPr id="46085" name="Text Box 2"/>
          <p:cNvSpPr txBox="1">
            <a:spLocks noChangeArrowheads="1"/>
          </p:cNvSpPr>
          <p:nvPr/>
        </p:nvSpPr>
        <p:spPr bwMode="auto">
          <a:xfrm>
            <a:off x="247650" y="266700"/>
            <a:ext cx="918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Principali farmaci antianginosi</a:t>
            </a:r>
          </a:p>
        </p:txBody>
      </p:sp>
      <p:sp>
        <p:nvSpPr>
          <p:cNvPr id="46086" name="Text Box 3"/>
          <p:cNvSpPr txBox="1">
            <a:spLocks noChangeArrowheads="1"/>
          </p:cNvSpPr>
          <p:nvPr/>
        </p:nvSpPr>
        <p:spPr bwMode="auto">
          <a:xfrm>
            <a:off x="228600" y="981075"/>
            <a:ext cx="8362950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/>
              <a:t> </a:t>
            </a:r>
            <a:r>
              <a:rPr lang="it-IT" altLang="en-US">
                <a:solidFill>
                  <a:srgbClr val="000066"/>
                </a:solidFill>
              </a:rPr>
              <a:t>Nitroderivati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0066"/>
                </a:solidFill>
              </a:rPr>
              <a:t> Beta-bloccanti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0066"/>
                </a:solidFill>
              </a:rPr>
              <a:t> Calcio-antagonisti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None/>
            </a:pPr>
            <a:endParaRPr lang="it-IT" altLang="en-US">
              <a:solidFill>
                <a:srgbClr val="000066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it-IT" altLang="en-US" sz="2800">
                <a:solidFill>
                  <a:srgbClr val="FF0000"/>
                </a:solidFill>
              </a:rPr>
              <a:t>Farmaci utili nel trattamento dell’angina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None/>
            </a:pPr>
            <a:endParaRPr lang="it-IT" altLang="en-US" sz="6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0066"/>
                </a:solidFill>
              </a:rPr>
              <a:t> ACE-inibitori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0066"/>
                </a:solidFill>
              </a:rPr>
              <a:t> Antiaggreganti-antitrombotici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>
                <a:solidFill>
                  <a:srgbClr val="000066"/>
                </a:solidFill>
              </a:rPr>
              <a:t> Antiiperlipidemici (statine)</a:t>
            </a:r>
          </a:p>
        </p:txBody>
      </p:sp>
    </p:spTree>
  </p:cSld>
  <p:clrMapOvr>
    <a:masterClrMapping/>
  </p:clrMapOvr>
  <p:transition advClick="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710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EB8465-47AF-4FB5-9EED-2ADF96C49589}" type="slidenum">
              <a:rPr lang="it-IT" altLang="en-US"/>
              <a:pPr/>
              <a:t>29</a:t>
            </a:fld>
            <a:endParaRPr lang="it-IT" altLang="en-US"/>
          </a:p>
        </p:txBody>
      </p:sp>
      <p:sp>
        <p:nvSpPr>
          <p:cNvPr id="47109" name="Text Box 2"/>
          <p:cNvSpPr txBox="1">
            <a:spLocks noChangeArrowheads="1"/>
          </p:cNvSpPr>
          <p:nvPr/>
        </p:nvSpPr>
        <p:spPr bwMode="auto">
          <a:xfrm>
            <a:off x="307975" y="1646238"/>
            <a:ext cx="8624888" cy="2506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spcBef>
                <a:spcPct val="35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it-IT" altLang="en-US">
                <a:solidFill>
                  <a:srgbClr val="000066"/>
                </a:solidFill>
              </a:rPr>
              <a:t>Il meccanismo con cui i nitroderivati, i beta-bloccanti e i calcio-antagonisti trattano l’angina è, essenzialmente o esclusivamente, quello di </a:t>
            </a:r>
            <a:r>
              <a:rPr lang="it-IT" altLang="en-US">
                <a:solidFill>
                  <a:srgbClr val="FF0000"/>
                </a:solidFill>
              </a:rPr>
              <a:t>ridurre le richieste d’ossigeno</a:t>
            </a:r>
            <a:r>
              <a:rPr lang="it-IT" altLang="en-US">
                <a:solidFill>
                  <a:srgbClr val="000066"/>
                </a:solidFill>
              </a:rPr>
              <a:t>.</a:t>
            </a:r>
          </a:p>
          <a:p>
            <a:pPr eaLnBrk="1" hangingPunct="1">
              <a:lnSpc>
                <a:spcPct val="125000"/>
              </a:lnSpc>
              <a:spcBef>
                <a:spcPct val="35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it-IT" altLang="en-US">
                <a:solidFill>
                  <a:srgbClr val="000066"/>
                </a:solidFill>
              </a:rPr>
              <a:t>Nell’angina variante agiscono anche aumentando la disponibilità di ossigeno a livello miocardico</a:t>
            </a:r>
            <a:endParaRPr lang="it-IT" altLang="en-US"/>
          </a:p>
        </p:txBody>
      </p:sp>
      <p:sp>
        <p:nvSpPr>
          <p:cNvPr id="47110" name="Text Box 3"/>
          <p:cNvSpPr txBox="1">
            <a:spLocks noChangeArrowheads="1"/>
          </p:cNvSpPr>
          <p:nvPr/>
        </p:nvSpPr>
        <p:spPr bwMode="auto">
          <a:xfrm>
            <a:off x="0" y="266700"/>
            <a:ext cx="918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Principali farmaci antianginosi</a:t>
            </a:r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0" y="876300"/>
            <a:ext cx="918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en-US">
                <a:solidFill>
                  <a:srgbClr val="FF0000"/>
                </a:solidFill>
              </a:rPr>
              <a:t>meccanismo d’azione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048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D19762-A1A0-4C43-A0CA-4513B98C042A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57150" y="969963"/>
            <a:ext cx="81962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7150" y="969963"/>
            <a:ext cx="109537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68241" bIns="46023"/>
          <a:lstStyle/>
          <a:p>
            <a:pPr algn="ctr" eaLnBrk="1" hangingPunct="1"/>
            <a:r>
              <a:rPr lang="it-IT" altLang="en-US" b="1">
                <a:solidFill>
                  <a:srgbClr val="003366"/>
                </a:solidFill>
                <a:latin typeface="Arial" charset="0"/>
                <a:cs typeface="Arial" charset="0"/>
              </a:rPr>
              <a:t>The Nobel Prize in Physiology or Medicine 1998</a:t>
            </a:r>
          </a:p>
          <a:p>
            <a:pPr algn="ctr" eaLnBrk="1" hangingPunct="1"/>
            <a:endParaRPr lang="it-IT" altLang="en-US" sz="1200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it-IT" altLang="en-US">
                <a:latin typeface="Verdana" pitchFamily="34" charset="0"/>
              </a:rPr>
              <a:t>for their discoveries concerning "the nitric oxide as a signalling molecule in the cardiovascular system".</a:t>
            </a:r>
            <a:endParaRPr lang="it-IT" altLang="en-US" b="1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/>
            <a:endParaRPr lang="it-IT" altLang="en-US">
              <a:latin typeface="Times New Roman" pitchFamily="18" charset="0"/>
            </a:endParaRPr>
          </a:p>
        </p:txBody>
      </p:sp>
      <p:sp>
        <p:nvSpPr>
          <p:cNvPr id="20488" name="Rectangle 14"/>
          <p:cNvSpPr>
            <a:spLocks noChangeArrowheads="1"/>
          </p:cNvSpPr>
          <p:nvPr/>
        </p:nvSpPr>
        <p:spPr bwMode="auto">
          <a:xfrm>
            <a:off x="6526213" y="1827213"/>
            <a:ext cx="214788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>
                <a:latin typeface="Verdana" pitchFamily="34" charset="0"/>
              </a:rPr>
              <a:t>                                               </a:t>
            </a:r>
          </a:p>
        </p:txBody>
      </p:sp>
      <p:sp>
        <p:nvSpPr>
          <p:cNvPr id="20489" name="Rectangle 15"/>
          <p:cNvSpPr>
            <a:spLocks noChangeArrowheads="1"/>
          </p:cNvSpPr>
          <p:nvPr/>
        </p:nvSpPr>
        <p:spPr bwMode="auto">
          <a:xfrm>
            <a:off x="0" y="4824413"/>
            <a:ext cx="29511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 b="1"/>
              <a:t>Robert Furchgott</a:t>
            </a:r>
            <a:r>
              <a:rPr lang="it-IT" altLang="en-US" sz="1600"/>
              <a:t>, born 1916</a:t>
            </a:r>
            <a:br>
              <a:rPr lang="it-IT" altLang="en-US" sz="1600"/>
            </a:br>
            <a:r>
              <a:rPr lang="it-IT" altLang="en-US" sz="1600"/>
              <a:t>Dept. of Pharmacology,</a:t>
            </a:r>
            <a:br>
              <a:rPr lang="it-IT" altLang="en-US" sz="1600"/>
            </a:br>
            <a:r>
              <a:rPr lang="it-IT" altLang="en-US" sz="1600"/>
              <a:t>SUNY Health Science Center</a:t>
            </a:r>
            <a:br>
              <a:rPr lang="it-IT" altLang="en-US" sz="1600"/>
            </a:br>
            <a:r>
              <a:rPr lang="it-IT" altLang="en-US" sz="1600"/>
              <a:t>New York</a:t>
            </a:r>
          </a:p>
        </p:txBody>
      </p:sp>
      <p:sp>
        <p:nvSpPr>
          <p:cNvPr id="20490" name="Rectangle 16"/>
          <p:cNvSpPr>
            <a:spLocks noChangeArrowheads="1"/>
          </p:cNvSpPr>
          <p:nvPr/>
        </p:nvSpPr>
        <p:spPr bwMode="auto">
          <a:xfrm>
            <a:off x="3095625" y="4824413"/>
            <a:ext cx="2951163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 b="1"/>
              <a:t>Louis J Ignarro</a:t>
            </a:r>
            <a:r>
              <a:rPr lang="it-IT" altLang="en-US" sz="1600"/>
              <a:t>, born 1941</a:t>
            </a:r>
            <a:br>
              <a:rPr lang="it-IT" altLang="en-US" sz="1600"/>
            </a:br>
            <a:r>
              <a:rPr lang="it-IT" altLang="en-US" sz="1600"/>
              <a:t>Dept. of Molecular and Medical Pharmacology</a:t>
            </a:r>
            <a:br>
              <a:rPr lang="it-IT" altLang="en-US" sz="1600"/>
            </a:br>
            <a:r>
              <a:rPr lang="it-IT" altLang="en-US" sz="1600"/>
              <a:t>UCLA School of Medicine</a:t>
            </a:r>
            <a:br>
              <a:rPr lang="it-IT" altLang="en-US" sz="1600"/>
            </a:br>
            <a:r>
              <a:rPr lang="it-IT" altLang="en-US" sz="1600"/>
              <a:t>Los Angeles</a:t>
            </a:r>
          </a:p>
        </p:txBody>
      </p:sp>
      <p:sp>
        <p:nvSpPr>
          <p:cNvPr id="20491" name="Rectangle 17"/>
          <p:cNvSpPr>
            <a:spLocks noChangeArrowheads="1"/>
          </p:cNvSpPr>
          <p:nvPr/>
        </p:nvSpPr>
        <p:spPr bwMode="auto">
          <a:xfrm>
            <a:off x="6192838" y="4824413"/>
            <a:ext cx="2951162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altLang="en-US" sz="1600" b="1"/>
              <a:t>Ferid Murad</a:t>
            </a:r>
            <a:r>
              <a:rPr lang="it-IT" altLang="en-US" sz="1600"/>
              <a:t>, born 1936</a:t>
            </a:r>
            <a:br>
              <a:rPr lang="it-IT" altLang="en-US" sz="1600"/>
            </a:br>
            <a:r>
              <a:rPr lang="it-IT" altLang="en-US" sz="1600"/>
              <a:t>Dept. of Integrative Biology</a:t>
            </a:r>
            <a:br>
              <a:rPr lang="it-IT" altLang="en-US" sz="1600"/>
            </a:br>
            <a:r>
              <a:rPr lang="it-IT" altLang="en-US" sz="1600"/>
              <a:t>Pharmacology and Physiology University of Texas, Medical School</a:t>
            </a:r>
          </a:p>
          <a:p>
            <a:pPr eaLnBrk="1" hangingPunct="1"/>
            <a:r>
              <a:rPr lang="it-IT" altLang="en-US" sz="1600"/>
              <a:t>Huston </a:t>
            </a:r>
            <a:br>
              <a:rPr lang="it-IT" altLang="en-US" sz="1600"/>
            </a:br>
            <a:endParaRPr lang="it-IT" altLang="en-US" sz="1600"/>
          </a:p>
        </p:txBody>
      </p:sp>
      <p:pic>
        <p:nvPicPr>
          <p:cNvPr id="20492" name="Picture 18" descr=" 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7213"/>
            <a:ext cx="23034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9" descr=" 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1827213"/>
            <a:ext cx="23034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20" descr=" 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7213"/>
            <a:ext cx="23034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813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F94621-7F0E-49D7-A93C-A3C5B240D4E2}" type="slidenum">
              <a:rPr lang="it-IT" altLang="en-US"/>
              <a:pPr/>
              <a:t>30</a:t>
            </a:fld>
            <a:endParaRPr lang="it-IT" altLang="en-US"/>
          </a:p>
        </p:txBody>
      </p:sp>
      <p:sp>
        <p:nvSpPr>
          <p:cNvPr id="48133" name="Text Box 2"/>
          <p:cNvSpPr txBox="1">
            <a:spLocks noChangeArrowheads="1"/>
          </p:cNvSpPr>
          <p:nvPr/>
        </p:nvSpPr>
        <p:spPr bwMode="auto">
          <a:xfrm>
            <a:off x="22225" y="293688"/>
            <a:ext cx="9117013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3200">
                <a:solidFill>
                  <a:srgbClr val="FF0000"/>
                </a:solidFill>
              </a:rPr>
              <a:t>Nitrati (o nitroderivati)</a:t>
            </a:r>
          </a:p>
        </p:txBody>
      </p:sp>
      <p:sp>
        <p:nvSpPr>
          <p:cNvPr id="48134" name="Text Box 3"/>
          <p:cNvSpPr txBox="1">
            <a:spLocks noChangeArrowheads="1"/>
          </p:cNvSpPr>
          <p:nvPr/>
        </p:nvSpPr>
        <p:spPr bwMode="auto">
          <a:xfrm>
            <a:off x="517525" y="1665288"/>
            <a:ext cx="5499100" cy="3743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Nitroglicerina (trinitrato di glicerolo)</a:t>
            </a:r>
          </a:p>
          <a:p>
            <a:pPr eaLnBrk="1" hangingPunct="1"/>
            <a:endParaRPr lang="it-IT" altLang="en-US"/>
          </a:p>
          <a:p>
            <a:pPr eaLnBrk="1" hangingPunct="1"/>
            <a:endParaRPr lang="it-IT" altLang="en-US"/>
          </a:p>
          <a:p>
            <a:pPr eaLnBrk="1" hangingPunct="1"/>
            <a:endParaRPr lang="it-IT" altLang="en-US"/>
          </a:p>
          <a:p>
            <a:pPr eaLnBrk="1" hangingPunct="1"/>
            <a:r>
              <a:rPr lang="it-IT" altLang="en-US"/>
              <a:t>Isosorbide nitrato (due nitrati)</a:t>
            </a:r>
          </a:p>
          <a:p>
            <a:pPr eaLnBrk="1" hangingPunct="1"/>
            <a:endParaRPr lang="it-IT" altLang="en-US"/>
          </a:p>
          <a:p>
            <a:pPr eaLnBrk="1" hangingPunct="1"/>
            <a:r>
              <a:rPr lang="it-IT" altLang="en-US"/>
              <a:t>Nitrito di amile</a:t>
            </a:r>
          </a:p>
          <a:p>
            <a:pPr eaLnBrk="1" hangingPunct="1"/>
            <a:endParaRPr lang="it-IT" altLang="en-US"/>
          </a:p>
          <a:p>
            <a:pPr eaLnBrk="1" hangingPunct="1"/>
            <a:endParaRPr lang="it-IT" altLang="en-US"/>
          </a:p>
          <a:p>
            <a:pPr eaLnBrk="1" hangingPunct="1"/>
            <a:endParaRPr lang="it-IT" altLang="en-US">
              <a:solidFill>
                <a:srgbClr val="FF0000"/>
              </a:solidFill>
            </a:endParaRPr>
          </a:p>
        </p:txBody>
      </p:sp>
      <p:grpSp>
        <p:nvGrpSpPr>
          <p:cNvPr id="48135" name="Group 18"/>
          <p:cNvGrpSpPr>
            <a:grpSpLocks/>
          </p:cNvGrpSpPr>
          <p:nvPr/>
        </p:nvGrpSpPr>
        <p:grpSpPr bwMode="auto">
          <a:xfrm>
            <a:off x="6411913" y="1077913"/>
            <a:ext cx="2151062" cy="1657350"/>
            <a:chOff x="3290" y="2057"/>
            <a:chExt cx="1355" cy="1044"/>
          </a:xfrm>
        </p:grpSpPr>
        <p:sp>
          <p:nvSpPr>
            <p:cNvPr id="48136" name="Text Box 4"/>
            <p:cNvSpPr txBox="1">
              <a:spLocks noChangeArrowheads="1"/>
            </p:cNvSpPr>
            <p:nvPr/>
          </p:nvSpPr>
          <p:spPr bwMode="auto">
            <a:xfrm>
              <a:off x="3290" y="2057"/>
              <a:ext cx="135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H</a:t>
              </a:r>
              <a:r>
                <a:rPr lang="it-IT" altLang="en-US" baseline="-25000"/>
                <a:t>2</a:t>
              </a:r>
              <a:r>
                <a:rPr lang="it-IT" altLang="en-US"/>
                <a:t>C   </a:t>
              </a:r>
              <a:r>
                <a:rPr lang="it-IT" altLang="en-US" sz="800"/>
                <a:t> </a:t>
              </a:r>
              <a:r>
                <a:rPr lang="it-IT" altLang="en-US"/>
                <a:t>O   NO</a:t>
              </a:r>
              <a:r>
                <a:rPr lang="it-IT" altLang="en-US" baseline="-25000"/>
                <a:t>2</a:t>
              </a:r>
            </a:p>
          </p:txBody>
        </p:sp>
        <p:sp>
          <p:nvSpPr>
            <p:cNvPr id="48137" name="Text Box 5"/>
            <p:cNvSpPr txBox="1">
              <a:spLocks noChangeArrowheads="1"/>
            </p:cNvSpPr>
            <p:nvPr/>
          </p:nvSpPr>
          <p:spPr bwMode="auto">
            <a:xfrm>
              <a:off x="3368" y="2435"/>
              <a:ext cx="1277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HC   </a:t>
              </a:r>
              <a:r>
                <a:rPr lang="it-IT" altLang="en-US" sz="800"/>
                <a:t> </a:t>
              </a:r>
              <a:r>
                <a:rPr lang="it-IT" altLang="en-US"/>
                <a:t>O   NO</a:t>
              </a:r>
              <a:r>
                <a:rPr lang="it-IT" altLang="en-US" baseline="-25000"/>
                <a:t>2</a:t>
              </a:r>
            </a:p>
          </p:txBody>
        </p:sp>
        <p:sp>
          <p:nvSpPr>
            <p:cNvPr id="48138" name="Text Box 6"/>
            <p:cNvSpPr txBox="1">
              <a:spLocks noChangeArrowheads="1"/>
            </p:cNvSpPr>
            <p:nvPr/>
          </p:nvSpPr>
          <p:spPr bwMode="auto">
            <a:xfrm>
              <a:off x="3290" y="2813"/>
              <a:ext cx="1355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it-IT" altLang="en-US"/>
                <a:t>H</a:t>
              </a:r>
              <a:r>
                <a:rPr lang="it-IT" altLang="en-US" baseline="-25000"/>
                <a:t>2</a:t>
              </a:r>
              <a:r>
                <a:rPr lang="it-IT" altLang="en-US"/>
                <a:t>C   </a:t>
              </a:r>
              <a:r>
                <a:rPr lang="it-IT" altLang="en-US" sz="800"/>
                <a:t> </a:t>
              </a:r>
              <a:r>
                <a:rPr lang="it-IT" altLang="en-US"/>
                <a:t>O   NO</a:t>
              </a:r>
              <a:r>
                <a:rPr lang="it-IT" altLang="en-US" baseline="-25000"/>
                <a:t>2</a:t>
              </a:r>
            </a:p>
          </p:txBody>
        </p:sp>
        <p:grpSp>
          <p:nvGrpSpPr>
            <p:cNvPr id="48139" name="Group 12"/>
            <p:cNvGrpSpPr>
              <a:grpSpLocks/>
            </p:cNvGrpSpPr>
            <p:nvPr/>
          </p:nvGrpSpPr>
          <p:grpSpPr bwMode="auto">
            <a:xfrm>
              <a:off x="3711" y="2196"/>
              <a:ext cx="483" cy="3"/>
              <a:chOff x="3711" y="2196"/>
              <a:chExt cx="483" cy="3"/>
            </a:xfrm>
          </p:grpSpPr>
          <p:sp>
            <p:nvSpPr>
              <p:cNvPr id="48147" name="Line 7"/>
              <p:cNvSpPr>
                <a:spLocks noChangeShapeType="1"/>
              </p:cNvSpPr>
              <p:nvPr/>
            </p:nvSpPr>
            <p:spPr bwMode="auto">
              <a:xfrm rot="-5400000">
                <a:off x="3783" y="212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8148" name="Line 8"/>
              <p:cNvSpPr>
                <a:spLocks noChangeShapeType="1"/>
              </p:cNvSpPr>
              <p:nvPr/>
            </p:nvSpPr>
            <p:spPr bwMode="auto">
              <a:xfrm rot="-5400000">
                <a:off x="4122" y="21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8140" name="Line 9"/>
            <p:cNvSpPr>
              <a:spLocks noChangeShapeType="1"/>
            </p:cNvSpPr>
            <p:nvPr/>
          </p:nvSpPr>
          <p:spPr bwMode="auto">
            <a:xfrm rot="-5400000">
              <a:off x="3783" y="250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141" name="Line 10"/>
            <p:cNvSpPr>
              <a:spLocks noChangeShapeType="1"/>
            </p:cNvSpPr>
            <p:nvPr/>
          </p:nvSpPr>
          <p:spPr bwMode="auto">
            <a:xfrm rot="-5400000">
              <a:off x="4122" y="2503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grpSp>
          <p:nvGrpSpPr>
            <p:cNvPr id="48142" name="Group 13"/>
            <p:cNvGrpSpPr>
              <a:grpSpLocks/>
            </p:cNvGrpSpPr>
            <p:nvPr/>
          </p:nvGrpSpPr>
          <p:grpSpPr bwMode="auto">
            <a:xfrm>
              <a:off x="3711" y="2955"/>
              <a:ext cx="483" cy="3"/>
              <a:chOff x="3711" y="2196"/>
              <a:chExt cx="483" cy="3"/>
            </a:xfrm>
          </p:grpSpPr>
          <p:sp>
            <p:nvSpPr>
              <p:cNvPr id="48145" name="Line 14"/>
              <p:cNvSpPr>
                <a:spLocks noChangeShapeType="1"/>
              </p:cNvSpPr>
              <p:nvPr/>
            </p:nvSpPr>
            <p:spPr bwMode="auto">
              <a:xfrm rot="-5400000">
                <a:off x="3783" y="212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48146" name="Line 15"/>
              <p:cNvSpPr>
                <a:spLocks noChangeShapeType="1"/>
              </p:cNvSpPr>
              <p:nvPr/>
            </p:nvSpPr>
            <p:spPr bwMode="auto">
              <a:xfrm rot="-5400000">
                <a:off x="4122" y="2124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48143" name="Line 16"/>
            <p:cNvSpPr>
              <a:spLocks noChangeShapeType="1"/>
            </p:cNvSpPr>
            <p:nvPr/>
          </p:nvSpPr>
          <p:spPr bwMode="auto">
            <a:xfrm rot="10800000">
              <a:off x="3639" y="2686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48144" name="Line 17"/>
            <p:cNvSpPr>
              <a:spLocks noChangeShapeType="1"/>
            </p:cNvSpPr>
            <p:nvPr/>
          </p:nvSpPr>
          <p:spPr bwMode="auto">
            <a:xfrm rot="10800000">
              <a:off x="3639" y="2311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4915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7F2B19-AF2A-4D0D-A1A6-3DB3A38327C1}" type="slidenum">
              <a:rPr lang="it-IT" altLang="en-US"/>
              <a:pPr/>
              <a:t>31</a:t>
            </a:fld>
            <a:endParaRPr lang="it-IT" altLang="en-US"/>
          </a:p>
        </p:txBody>
      </p:sp>
      <p:sp>
        <p:nvSpPr>
          <p:cNvPr id="49157" name="Text Box 2"/>
          <p:cNvSpPr txBox="1">
            <a:spLocks noChangeArrowheads="1"/>
          </p:cNvSpPr>
          <p:nvPr/>
        </p:nvSpPr>
        <p:spPr bwMode="auto">
          <a:xfrm>
            <a:off x="22225" y="293688"/>
            <a:ext cx="9117013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en-US" sz="3200">
                <a:solidFill>
                  <a:srgbClr val="FF0000"/>
                </a:solidFill>
              </a:rPr>
              <a:t>Nitrati (o nitroderivati)</a:t>
            </a:r>
          </a:p>
        </p:txBody>
      </p:sp>
      <p:sp>
        <p:nvSpPr>
          <p:cNvPr id="49158" name="Text Box 3"/>
          <p:cNvSpPr txBox="1">
            <a:spLocks noChangeArrowheads="1"/>
          </p:cNvSpPr>
          <p:nvPr/>
        </p:nvSpPr>
        <p:spPr bwMode="auto">
          <a:xfrm>
            <a:off x="269875" y="1131888"/>
            <a:ext cx="8523288" cy="11239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altLang="en-US" sz="2600">
                <a:solidFill>
                  <a:schemeClr val="tx2"/>
                </a:solidFill>
              </a:rPr>
              <a:t>I nitroderivati sono capaci di liberare NO a livello dei tessuti bersaglio</a:t>
            </a:r>
          </a:p>
        </p:txBody>
      </p:sp>
      <p:pic>
        <p:nvPicPr>
          <p:cNvPr id="49159" name="Picture 18"/>
          <p:cNvPicPr>
            <a:picLocks noChangeAspect="1" noChangeArrowheads="1"/>
          </p:cNvPicPr>
          <p:nvPr/>
        </p:nvPicPr>
        <p:blipFill>
          <a:blip r:embed="rId2"/>
          <a:srcRect l="13126" t="41989" r="13126" b="12596"/>
          <a:stretch>
            <a:fillRect/>
          </a:stretch>
        </p:blipFill>
        <p:spPr bwMode="auto">
          <a:xfrm>
            <a:off x="217488" y="2432050"/>
            <a:ext cx="8453437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017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E7D849-1008-4272-A09E-CEBC15B48027}" type="slidenum">
              <a:rPr lang="it-IT" altLang="en-US"/>
              <a:pPr/>
              <a:t>32</a:t>
            </a:fld>
            <a:endParaRPr lang="it-IT" altLang="en-US"/>
          </a:p>
        </p:txBody>
      </p:sp>
      <p:sp useBgFill="1">
        <p:nvSpPr>
          <p:cNvPr id="50181" name="Rectangle 4"/>
          <p:cNvSpPr>
            <a:spLocks noChangeArrowheads="1"/>
          </p:cNvSpPr>
          <p:nvPr/>
        </p:nvSpPr>
        <p:spPr bwMode="auto">
          <a:xfrm>
            <a:off x="0" y="5943600"/>
            <a:ext cx="3790950" cy="49530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0182" name="Text Box 2"/>
          <p:cNvSpPr txBox="1">
            <a:spLocks noChangeArrowheads="1"/>
          </p:cNvSpPr>
          <p:nvPr/>
        </p:nvSpPr>
        <p:spPr bwMode="auto">
          <a:xfrm>
            <a:off x="22225" y="160338"/>
            <a:ext cx="9117013" cy="8540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 sz="2000">
                <a:solidFill>
                  <a:srgbClr val="FF0000"/>
                </a:solidFill>
              </a:rPr>
              <a:t>vie di somministrazione</a:t>
            </a:r>
          </a:p>
        </p:txBody>
      </p:sp>
      <p:sp>
        <p:nvSpPr>
          <p:cNvPr id="50183" name="Text Box 3"/>
          <p:cNvSpPr txBox="1">
            <a:spLocks noChangeArrowheads="1"/>
          </p:cNvSpPr>
          <p:nvPr/>
        </p:nvSpPr>
        <p:spPr bwMode="auto">
          <a:xfrm>
            <a:off x="209550" y="1044575"/>
            <a:ext cx="882015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>
                <a:solidFill>
                  <a:schemeClr val="tx2"/>
                </a:solidFill>
              </a:rPr>
              <a:t>Farmaci a brevissima emivita, nell’emergenza</a:t>
            </a:r>
            <a:r>
              <a:rPr lang="it-IT" altLang="en-US" sz="1800">
                <a:solidFill>
                  <a:schemeClr val="tx2"/>
                </a:solidFill>
              </a:rPr>
              <a:t> </a:t>
            </a:r>
          </a:p>
          <a:p>
            <a:pPr eaLnBrk="1" hangingPunct="1"/>
            <a:endParaRPr lang="it-IT" altLang="en-US" sz="500">
              <a:solidFill>
                <a:schemeClr val="tx2"/>
              </a:solidFill>
            </a:endParaRPr>
          </a:p>
          <a:p>
            <a:pPr eaLnBrk="1" hangingPunct="1"/>
            <a:r>
              <a:rPr lang="it-IT" altLang="en-US" sz="1800">
                <a:solidFill>
                  <a:schemeClr val="accent1"/>
                </a:solidFill>
              </a:rPr>
              <a:t>nitroglicerina</a:t>
            </a:r>
            <a:r>
              <a:rPr lang="it-IT" altLang="en-US" sz="1800">
                <a:solidFill>
                  <a:srgbClr val="000066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sublinguale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IV</a:t>
            </a:r>
          </a:p>
          <a:p>
            <a:pPr eaLnBrk="1" hangingPunct="1">
              <a:buFont typeface="Wingdings" pitchFamily="2" charset="2"/>
              <a:buNone/>
            </a:pPr>
            <a:endParaRPr lang="it-IT" altLang="en-US" sz="500">
              <a:solidFill>
                <a:schemeClr val="tx2"/>
              </a:solidFill>
            </a:endParaRPr>
          </a:p>
          <a:p>
            <a:pPr eaLnBrk="1" hangingPunct="1"/>
            <a:r>
              <a:rPr lang="it-IT" altLang="en-US" sz="1800">
                <a:solidFill>
                  <a:schemeClr val="accent1"/>
                </a:solidFill>
              </a:rPr>
              <a:t>nitrito di amile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per via inalatoria</a:t>
            </a:r>
          </a:p>
          <a:p>
            <a:pPr eaLnBrk="1" hangingPunct="1"/>
            <a:endParaRPr lang="it-IT" altLang="en-US" sz="1000">
              <a:solidFill>
                <a:srgbClr val="000066"/>
              </a:solidFill>
            </a:endParaRPr>
          </a:p>
          <a:p>
            <a:pPr eaLnBrk="1" hangingPunct="1"/>
            <a:r>
              <a:rPr lang="it-IT" altLang="en-US" sz="2000">
                <a:solidFill>
                  <a:schemeClr val="tx2"/>
                </a:solidFill>
              </a:rPr>
              <a:t>Farmaci a brevissima emivita, nel trattamento a lungo termine (3-8 ore)</a:t>
            </a:r>
            <a:r>
              <a:rPr lang="it-IT" altLang="en-US" sz="180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it-IT" altLang="en-US" sz="1800">
                <a:solidFill>
                  <a:schemeClr val="accent1"/>
                </a:solidFill>
              </a:rPr>
              <a:t>nitroglicerina</a:t>
            </a:r>
            <a:r>
              <a:rPr lang="it-IT" altLang="en-US" sz="1800">
                <a:solidFill>
                  <a:srgbClr val="000066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orale (a lento rilascio, assorbita dalla mucosa della bocca)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orale a lento rilascio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unguento al 2%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transdermico</a:t>
            </a:r>
            <a:endParaRPr lang="it-IT" altLang="en-US" sz="1800">
              <a:solidFill>
                <a:schemeClr val="tx2"/>
              </a:solidFill>
            </a:endParaRPr>
          </a:p>
          <a:p>
            <a:pPr eaLnBrk="1" hangingPunct="1"/>
            <a:endParaRPr lang="it-IT" altLang="en-US" sz="1800">
              <a:solidFill>
                <a:schemeClr val="tx2"/>
              </a:solidFill>
            </a:endParaRPr>
          </a:p>
          <a:p>
            <a:pPr eaLnBrk="1" hangingPunct="1"/>
            <a:r>
              <a:rPr lang="it-IT" altLang="en-US" sz="2000">
                <a:solidFill>
                  <a:schemeClr val="tx2"/>
                </a:solidFill>
              </a:rPr>
              <a:t>Farmaci a emivita relativamente lunga, nel trattamento a lungo termine</a:t>
            </a:r>
            <a:endParaRPr lang="it-IT" altLang="en-US" sz="1800">
              <a:solidFill>
                <a:srgbClr val="000066"/>
              </a:solidFill>
            </a:endParaRPr>
          </a:p>
          <a:p>
            <a:pPr eaLnBrk="1" hangingPunct="1"/>
            <a:endParaRPr lang="it-IT" altLang="en-US" sz="500">
              <a:solidFill>
                <a:schemeClr val="tx2"/>
              </a:solidFill>
            </a:endParaRPr>
          </a:p>
          <a:p>
            <a:pPr eaLnBrk="1" hangingPunct="1"/>
            <a:r>
              <a:rPr lang="it-IT" altLang="en-US" sz="1800">
                <a:solidFill>
                  <a:schemeClr val="accent1"/>
                </a:solidFill>
              </a:rPr>
              <a:t>tetranitrato di eritrolo o di pentaeritrolo, isosorbide dinitrato o mononitrato</a:t>
            </a:r>
          </a:p>
          <a:p>
            <a:pPr eaLnBrk="1" hangingPunct="1"/>
            <a:endParaRPr lang="it-IT" altLang="en-US" sz="50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via orale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</a:rPr>
              <a:t> transdermica</a:t>
            </a:r>
          </a:p>
        </p:txBody>
      </p:sp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120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4661C1-6B52-4402-A1D6-7C863F02CD1F}" type="slidenum">
              <a:rPr lang="it-IT" altLang="en-US"/>
              <a:pPr/>
              <a:t>33</a:t>
            </a:fld>
            <a:endParaRPr lang="it-IT" altLang="en-US"/>
          </a:p>
        </p:txBody>
      </p:sp>
      <p:sp>
        <p:nvSpPr>
          <p:cNvPr id="51205" name="Text Box 2"/>
          <p:cNvSpPr txBox="1">
            <a:spLocks noChangeArrowheads="1"/>
          </p:cNvSpPr>
          <p:nvPr/>
        </p:nvSpPr>
        <p:spPr bwMode="auto">
          <a:xfrm>
            <a:off x="22225" y="160338"/>
            <a:ext cx="9117013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emivita e biotrasformazione</a:t>
            </a:r>
          </a:p>
        </p:txBody>
      </p:sp>
      <p:sp>
        <p:nvSpPr>
          <p:cNvPr id="51206" name="Text Box 3"/>
          <p:cNvSpPr txBox="1">
            <a:spLocks noChangeArrowheads="1"/>
          </p:cNvSpPr>
          <p:nvPr/>
        </p:nvSpPr>
        <p:spPr bwMode="auto">
          <a:xfrm>
            <a:off x="293688" y="1403350"/>
            <a:ext cx="853281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000066"/>
                </a:solidFill>
              </a:rPr>
              <a:t>La biotrasformazione epatica ad opera della glutatione nitrato reduttasi comporta la produzione di metaboliti parzialmente denitrificati (circa 10 volte meno potenti dei composti originari) e di nitriti inorganici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000066"/>
                </a:solidFill>
              </a:rPr>
              <a:t>Dal momento che il fegato ha un enorme potenziale denitrificante la biotrasformazione epatica è il fattore che condiziona in modo determinante la durata d’azione e la biodisponibilità orale</a:t>
            </a:r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236538" y="4083050"/>
            <a:ext cx="86137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000066"/>
                </a:solidFill>
              </a:rPr>
              <a:t>nitroglicerina  (emivita 1-3 min)  </a:t>
            </a:r>
            <a:r>
              <a:rPr lang="it-IT" altLang="en-US" sz="2000">
                <a:solidFill>
                  <a:srgbClr val="000066"/>
                </a:solidFill>
                <a:cs typeface="Times New Roman" pitchFamily="18" charset="0"/>
              </a:rPr>
              <a:t>→  glicerolo dinitrato (</a:t>
            </a:r>
            <a:r>
              <a:rPr lang="it-IT" altLang="en-US" sz="2000">
                <a:solidFill>
                  <a:srgbClr val="000066"/>
                </a:solidFill>
              </a:rPr>
              <a:t>emivita</a:t>
            </a:r>
            <a:r>
              <a:rPr lang="it-IT" altLang="en-US" sz="2000">
                <a:solidFill>
                  <a:srgbClr val="000066"/>
                </a:solidFill>
                <a:cs typeface="Times New Roman" pitchFamily="18" charset="0"/>
              </a:rPr>
              <a:t> 40 min)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000066"/>
                </a:solidFill>
                <a:cs typeface="Times New Roman" pitchFamily="18" charset="0"/>
              </a:rPr>
              <a:t>isosorbide dinitrato (emivita 45 min)  → isosorbide-5-mononitrato 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>
                <a:solidFill>
                  <a:srgbClr val="000066"/>
                </a:solidFill>
                <a:cs typeface="Times New Roman" pitchFamily="18" charset="0"/>
              </a:rPr>
              <a:t>isosorbide-5-mononitrato (emivita 5-6 ore)</a:t>
            </a:r>
          </a:p>
          <a:p>
            <a:pPr lvl="1" eaLnBrk="1" hangingPunct="1">
              <a:spcBef>
                <a:spcPct val="50000"/>
              </a:spcBef>
            </a:pPr>
            <a:r>
              <a:rPr lang="it-IT" altLang="en-US" sz="1800">
                <a:solidFill>
                  <a:srgbClr val="000066"/>
                </a:solidFill>
                <a:cs typeface="Times New Roman" pitchFamily="18" charset="0"/>
              </a:rPr>
              <a:t>biodisponibilità vicina al 100%</a:t>
            </a:r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222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93D74E-37F9-4C3D-A6FD-94A9D25BA844}" type="slidenum">
              <a:rPr lang="it-IT" altLang="en-US"/>
              <a:pPr/>
              <a:t>34</a:t>
            </a:fld>
            <a:endParaRPr lang="it-IT" altLang="en-US"/>
          </a:p>
        </p:txBody>
      </p:sp>
      <p:sp>
        <p:nvSpPr>
          <p:cNvPr id="52229" name="Rectangle 2"/>
          <p:cNvSpPr>
            <a:spLocks noChangeArrowheads="1"/>
          </p:cNvSpPr>
          <p:nvPr/>
        </p:nvSpPr>
        <p:spPr bwMode="auto">
          <a:xfrm>
            <a:off x="304800" y="149542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5000"/>
              </a:spcBef>
            </a:pPr>
            <a:r>
              <a:rPr lang="it-IT" altLang="en-US">
                <a:solidFill>
                  <a:schemeClr val="accent2"/>
                </a:solidFill>
              </a:rPr>
              <a:t>Vasodilatazione diretta (non endotelio dipendente)</a:t>
            </a:r>
          </a:p>
          <a:p>
            <a:pPr marL="342900" indent="-342900" eaLnBrk="1" hangingPunct="1">
              <a:spcBef>
                <a:spcPct val="25000"/>
              </a:spcBef>
            </a:pPr>
            <a:endParaRPr lang="it-IT" altLang="en-US" sz="60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• la vasodilatazione più importante è a carico dei vasi venosi con riduzione del ritorno venoso (↓ precarico)</a:t>
            </a: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	- ↓ volume ventricolare sinistro</a:t>
            </a: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	- ↓ pressione telediastolica del ventricolo sinistro </a:t>
            </a:r>
          </a:p>
          <a:p>
            <a:pPr marL="342900" indent="-342900" eaLnBrk="1" hangingPunct="1">
              <a:spcBef>
                <a:spcPct val="25000"/>
              </a:spcBef>
            </a:pPr>
            <a:endParaRPr lang="it-IT" altLang="en-US" sz="60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• Vasodilatazione arteriosa</a:t>
            </a: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	- ↓ postcarico</a:t>
            </a:r>
          </a:p>
          <a:p>
            <a:pPr marL="342900" indent="-342900" eaLnBrk="1" hangingPunct="1">
              <a:spcBef>
                <a:spcPct val="25000"/>
              </a:spcBef>
            </a:pPr>
            <a:endParaRPr lang="it-IT" altLang="en-US" sz="600">
              <a:solidFill>
                <a:schemeClr val="accent2"/>
              </a:solidFill>
            </a:endParaRP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• Vasodilatazione coronarica</a:t>
            </a: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	– vasodilatazione delle arterie coronarie epicardiche (significativo solo se è assente una lesione aterosclerotica)</a:t>
            </a:r>
          </a:p>
          <a:p>
            <a:pPr marL="342900" indent="-342900" eaLnBrk="1" hangingPunct="1">
              <a:spcBef>
                <a:spcPct val="25000"/>
              </a:spcBef>
            </a:pPr>
            <a:r>
              <a:rPr lang="it-IT" altLang="en-US" sz="2000">
                <a:solidFill>
                  <a:schemeClr val="accent2"/>
                </a:solidFill>
              </a:rPr>
              <a:t>	– aumento dei flusso collaterali 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22225" y="160338"/>
            <a:ext cx="9117013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effetti nel trattamento degli episodi ischemici cardiaci (1)</a:t>
            </a:r>
          </a:p>
        </p:txBody>
      </p:sp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325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9B329-D506-4FC4-A0B1-B6E5B0ED7437}" type="slidenum">
              <a:rPr lang="it-IT" altLang="en-US"/>
              <a:pPr/>
              <a:t>35</a:t>
            </a:fld>
            <a:endParaRPr lang="it-IT" altLang="en-US"/>
          </a:p>
        </p:txBody>
      </p:sp>
      <p:pic>
        <p:nvPicPr>
          <p:cNvPr id="53253" name="Picture 3" descr="D:\CeaArc\17.11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t="28563" b="28563"/>
          <a:stretch>
            <a:fillRect/>
          </a:stretch>
        </p:blipFill>
        <p:spPr bwMode="auto">
          <a:xfrm>
            <a:off x="-190500" y="1154113"/>
            <a:ext cx="9601200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22225" y="198438"/>
            <a:ext cx="9121775" cy="930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5000"/>
              </a:lnSpc>
            </a:pPr>
            <a:r>
              <a:rPr lang="it-IT" altLang="en-US" sz="2200">
                <a:solidFill>
                  <a:srgbClr val="FF0000"/>
                </a:solidFill>
              </a:rPr>
              <a:t>Confronto tra gli effetti dei nitrati organici e quelli di un vasodi-latatore arteriolare (dipiridamolo) sulla circolazione coronarica</a:t>
            </a:r>
          </a:p>
        </p:txBody>
      </p:sp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427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FF4FE1-1AAA-404E-A068-C97D709DE50B}" type="slidenum">
              <a:rPr lang="it-IT" altLang="en-US"/>
              <a:pPr/>
              <a:t>36</a:t>
            </a:fld>
            <a:endParaRPr lang="it-IT" altLang="en-US"/>
          </a:p>
        </p:txBody>
      </p:sp>
      <p:sp>
        <p:nvSpPr>
          <p:cNvPr id="54277" name="Text Box 2"/>
          <p:cNvSpPr txBox="1">
            <a:spLocks noChangeArrowheads="1"/>
          </p:cNvSpPr>
          <p:nvPr/>
        </p:nvSpPr>
        <p:spPr bwMode="auto">
          <a:xfrm>
            <a:off x="22225" y="407988"/>
            <a:ext cx="9117013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effetti nel trattamento degli episodi ischemici cardiaci (2)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239713" y="1949450"/>
            <a:ext cx="8316912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en-US" sz="2200">
                <a:solidFill>
                  <a:schemeClr val="accent2"/>
                </a:solidFill>
              </a:rPr>
              <a:t> non alterano direttamente la frequenza e la contrattilità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en-US" sz="2200">
                <a:solidFill>
                  <a:schemeClr val="accent2"/>
                </a:solidFill>
              </a:rPr>
              <a:t> qualora la riduzione della pressione sia molto marcata:</a:t>
            </a:r>
          </a:p>
          <a:p>
            <a:pPr marL="742950" lvl="1" indent="-285750"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it-IT" altLang="en-US" sz="2200">
                <a:solidFill>
                  <a:schemeClr val="accent2"/>
                </a:solidFill>
              </a:rPr>
              <a:t>- compromissione del flusso coronarico</a:t>
            </a:r>
          </a:p>
          <a:p>
            <a:pPr marL="742950" lvl="1" indent="-285750"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it-IT" altLang="en-US" sz="2200">
                <a:solidFill>
                  <a:schemeClr val="accent2"/>
                </a:solidFill>
              </a:rPr>
              <a:t>- stimolazione simpatica riflessa (</a:t>
            </a:r>
            <a:r>
              <a:rPr lang="it-IT" altLang="en-US" sz="2200">
                <a:solidFill>
                  <a:schemeClr val="accent2"/>
                </a:solidFill>
                <a:cs typeface="Times New Roman" pitchFamily="18" charset="0"/>
              </a:rPr>
              <a:t>↑frequenza ↑inotropismo)</a:t>
            </a:r>
          </a:p>
          <a:p>
            <a:pPr marL="742950" lvl="1" indent="-285750"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it-IT" altLang="en-US" sz="2200">
                <a:solidFill>
                  <a:schemeClr val="accent2"/>
                </a:solidFill>
                <a:cs typeface="Times New Roman" pitchFamily="18" charset="0"/>
              </a:rPr>
              <a:t>- peggioramento dell’angina ed aggravamento dell’ischemia</a:t>
            </a: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529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530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DDA23-EE28-44AF-AD21-70EAF6C9DBCA}" type="slidenum">
              <a:rPr lang="it-IT" altLang="en-US"/>
              <a:pPr/>
              <a:t>37</a:t>
            </a:fld>
            <a:endParaRPr lang="it-IT" altLang="en-US"/>
          </a:p>
        </p:txBody>
      </p:sp>
      <p:sp>
        <p:nvSpPr>
          <p:cNvPr id="55301" name="Text Box 2"/>
          <p:cNvSpPr txBox="1">
            <a:spLocks noChangeArrowheads="1"/>
          </p:cNvSpPr>
          <p:nvPr/>
        </p:nvSpPr>
        <p:spPr bwMode="auto">
          <a:xfrm>
            <a:off x="22225" y="407988"/>
            <a:ext cx="9117013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uso clinico</a:t>
            </a:r>
          </a:p>
        </p:txBody>
      </p:sp>
      <p:sp>
        <p:nvSpPr>
          <p:cNvPr id="55302" name="Text Box 3"/>
          <p:cNvSpPr txBox="1">
            <a:spLocks noChangeArrowheads="1"/>
          </p:cNvSpPr>
          <p:nvPr/>
        </p:nvSpPr>
        <p:spPr bwMode="auto">
          <a:xfrm>
            <a:off x="239713" y="1949450"/>
            <a:ext cx="8316912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en-US" sz="2200">
                <a:solidFill>
                  <a:schemeClr val="accent2"/>
                </a:solidFill>
              </a:rPr>
              <a:t> nell’emergenza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en-US" sz="2200">
                <a:solidFill>
                  <a:schemeClr val="accent2"/>
                </a:solidFill>
              </a:rPr>
              <a:t> nella prevenzione dell’attacco in cui il pt. sa che si può scatenare la crisi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it-IT" altLang="en-US" sz="2200">
                <a:solidFill>
                  <a:schemeClr val="accent2"/>
                </a:solidFill>
              </a:rPr>
              <a:t> nella prevenzione dell’angina notturna</a:t>
            </a:r>
            <a:endParaRPr lang="it-IT" altLang="en-US" sz="220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632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632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F5BF1B-E0D6-403A-AD11-87FA63932E88}" type="slidenum">
              <a:rPr lang="it-IT" altLang="en-US"/>
              <a:pPr/>
              <a:t>38</a:t>
            </a:fld>
            <a:endParaRPr lang="it-IT" altLang="en-US"/>
          </a:p>
        </p:txBody>
      </p:sp>
      <p:sp>
        <p:nvSpPr>
          <p:cNvPr id="56325" name="Text Box 2"/>
          <p:cNvSpPr txBox="1">
            <a:spLocks noChangeArrowheads="1"/>
          </p:cNvSpPr>
          <p:nvPr/>
        </p:nvSpPr>
        <p:spPr bwMode="auto">
          <a:xfrm>
            <a:off x="0" y="3968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SODIO NITROPRUSSIATO</a:t>
            </a:r>
          </a:p>
        </p:txBody>
      </p:sp>
      <p:sp>
        <p:nvSpPr>
          <p:cNvPr id="56326" name="Text Box 3"/>
          <p:cNvSpPr txBox="1">
            <a:spLocks noChangeArrowheads="1"/>
          </p:cNvSpPr>
          <p:nvPr/>
        </p:nvSpPr>
        <p:spPr bwMode="auto">
          <a:xfrm>
            <a:off x="207963" y="1423988"/>
            <a:ext cx="8572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chemeClr val="accent2"/>
                </a:solidFill>
              </a:rPr>
              <a:t>Antiipertensivo efficace nel migliorare la funzionalità cardiaca nell’insufficienza ventricolare</a:t>
            </a:r>
          </a:p>
        </p:txBody>
      </p:sp>
      <p:sp>
        <p:nvSpPr>
          <p:cNvPr id="56327" name="Text Box 4"/>
          <p:cNvSpPr txBox="1">
            <a:spLocks noChangeArrowheads="1"/>
          </p:cNvSpPr>
          <p:nvPr/>
        </p:nvSpPr>
        <p:spPr bwMode="auto">
          <a:xfrm>
            <a:off x="207963" y="2844800"/>
            <a:ext cx="8564562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it-IT" altLang="en-US">
                <a:solidFill>
                  <a:srgbClr val="FF0000"/>
                </a:solidFill>
              </a:rPr>
              <a:t>MECCANISMO D’AZIONE</a:t>
            </a:r>
          </a:p>
          <a:p>
            <a:pPr eaLnBrk="1" hangingPunct="1">
              <a:lnSpc>
                <a:spcPct val="130000"/>
              </a:lnSpc>
            </a:pPr>
            <a:endParaRPr lang="it-IT" altLang="en-US" sz="140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it-IT" altLang="en-US" sz="2000">
                <a:solidFill>
                  <a:schemeClr val="accent2"/>
                </a:solidFill>
              </a:rPr>
              <a:t>Metabolizzato dalle fibre muscolari lisce ad NO</a:t>
            </a:r>
          </a:p>
          <a:p>
            <a:pPr eaLnBrk="1" hangingPunct="1">
              <a:lnSpc>
                <a:spcPct val="130000"/>
              </a:lnSpc>
            </a:pPr>
            <a:endParaRPr lang="it-IT" altLang="en-US" sz="900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it-IT" altLang="en-US" sz="2000">
                <a:solidFill>
                  <a:schemeClr val="accent2"/>
                </a:solidFill>
              </a:rPr>
              <a:t>L’attivazione metabolica è caratterizzata da sistemi differenti da quelli che attivano la nitroglicerina </a:t>
            </a:r>
          </a:p>
          <a:p>
            <a:pPr eaLnBrk="1" hangingPunct="1">
              <a:lnSpc>
                <a:spcPct val="130000"/>
              </a:lnSpc>
            </a:pPr>
            <a:r>
              <a:rPr lang="it-IT" altLang="en-US" sz="2000">
                <a:solidFill>
                  <a:schemeClr val="accent2"/>
                </a:solidFill>
              </a:rPr>
              <a:t>(</a:t>
            </a:r>
            <a:r>
              <a:rPr lang="it-IT" altLang="en-US" sz="2000">
                <a:solidFill>
                  <a:schemeClr val="accent2"/>
                </a:solidFill>
                <a:sym typeface="Symbol" pitchFamily="18" charset="2"/>
              </a:rPr>
              <a:t></a:t>
            </a:r>
            <a:r>
              <a:rPr lang="it-IT" altLang="en-US" sz="2000">
                <a:solidFill>
                  <a:schemeClr val="accent2"/>
                </a:solidFill>
              </a:rPr>
              <a:t> differente potenza in differenti siti vascolari)</a:t>
            </a:r>
          </a:p>
        </p:txBody>
      </p:sp>
    </p:spTree>
  </p:cSld>
  <p:clrMapOvr>
    <a:masterClrMapping/>
  </p:clrMapOvr>
  <p:transition advClick="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734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734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82784F-3159-4C18-94F8-05AC01F83AD3}" type="slidenum">
              <a:rPr lang="it-IT" altLang="en-US"/>
              <a:pPr/>
              <a:t>39</a:t>
            </a:fld>
            <a:endParaRPr lang="it-IT" altLang="en-US"/>
          </a:p>
        </p:txBody>
      </p:sp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171450" y="241300"/>
            <a:ext cx="2101850" cy="1590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Contrattilità del ventricolo sinistro</a:t>
            </a:r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171450" y="2019300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Frequenza</a:t>
            </a:r>
          </a:p>
          <a:p>
            <a:pPr algn="ctr" eaLnBrk="1" hangingPunct="1"/>
            <a:r>
              <a:rPr lang="it-IT" altLang="en-US"/>
              <a:t>cardiaca</a:t>
            </a:r>
            <a:endParaRPr lang="it-IT" altLang="en-US" sz="1800"/>
          </a:p>
        </p:txBody>
      </p:sp>
      <p:sp>
        <p:nvSpPr>
          <p:cNvPr id="57351" name="Rectangle 5"/>
          <p:cNvSpPr>
            <a:spLocks noChangeArrowheads="1"/>
          </p:cNvSpPr>
          <p:nvPr/>
        </p:nvSpPr>
        <p:spPr bwMode="auto">
          <a:xfrm>
            <a:off x="171450" y="3065463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Tensione della parete</a:t>
            </a:r>
            <a:endParaRPr lang="it-IT" altLang="en-US" sz="1800"/>
          </a:p>
        </p:txBody>
      </p:sp>
      <p:sp>
        <p:nvSpPr>
          <p:cNvPr id="57352" name="Line 6"/>
          <p:cNvSpPr>
            <a:spLocks noChangeShapeType="1"/>
          </p:cNvSpPr>
          <p:nvPr/>
        </p:nvSpPr>
        <p:spPr bwMode="auto">
          <a:xfrm>
            <a:off x="2435225" y="173038"/>
            <a:ext cx="0" cy="376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7353" name="Line 7"/>
          <p:cNvSpPr>
            <a:spLocks noChangeShapeType="1"/>
          </p:cNvSpPr>
          <p:nvPr/>
        </p:nvSpPr>
        <p:spPr bwMode="auto">
          <a:xfrm flipV="1">
            <a:off x="2435225" y="1155700"/>
            <a:ext cx="91440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7354" name="Line 9"/>
          <p:cNvSpPr>
            <a:spLocks noChangeShapeType="1"/>
          </p:cNvSpPr>
          <p:nvPr/>
        </p:nvSpPr>
        <p:spPr bwMode="auto">
          <a:xfrm flipH="1" flipV="1">
            <a:off x="1739900" y="4029075"/>
            <a:ext cx="27717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355" name="Rectangle 10"/>
          <p:cNvSpPr>
            <a:spLocks noChangeArrowheads="1"/>
          </p:cNvSpPr>
          <p:nvPr/>
        </p:nvSpPr>
        <p:spPr bwMode="auto">
          <a:xfrm>
            <a:off x="3630613" y="4864100"/>
            <a:ext cx="1528762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/>
              <a:t> </a:t>
            </a:r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Pressione intra-ventricolare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 flipH="1" flipV="1">
            <a:off x="1149350" y="4029075"/>
            <a:ext cx="160972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2003425" y="4862513"/>
            <a:ext cx="1528763" cy="935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/>
              <a:t>raggio ventricolare (volume)</a:t>
            </a:r>
          </a:p>
        </p:txBody>
      </p:sp>
      <p:sp>
        <p:nvSpPr>
          <p:cNvPr id="57358" name="Rectangle 15"/>
          <p:cNvSpPr>
            <a:spLocks noChangeArrowheads="1"/>
          </p:cNvSpPr>
          <p:nvPr/>
        </p:nvSpPr>
        <p:spPr bwMode="auto">
          <a:xfrm>
            <a:off x="355600" y="4865688"/>
            <a:ext cx="15287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/>
            <a:endParaRPr lang="it-IT" altLang="en-US" sz="900"/>
          </a:p>
          <a:p>
            <a:pPr algn="ctr" eaLnBrk="1" hangingPunct="1"/>
            <a:r>
              <a:rPr lang="it-IT" altLang="en-US" sz="1800"/>
              <a:t>Spessore della parete</a:t>
            </a:r>
          </a:p>
          <a:p>
            <a:pPr algn="ctr" eaLnBrk="1" hangingPunct="1"/>
            <a:endParaRPr lang="it-IT" altLang="en-US" sz="900"/>
          </a:p>
        </p:txBody>
      </p:sp>
      <p:sp>
        <p:nvSpPr>
          <p:cNvPr id="57359" name="Line 16"/>
          <p:cNvSpPr>
            <a:spLocks noChangeShapeType="1"/>
          </p:cNvSpPr>
          <p:nvPr/>
        </p:nvSpPr>
        <p:spPr bwMode="auto">
          <a:xfrm flipV="1">
            <a:off x="987425" y="4029075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360" name="Line 18"/>
          <p:cNvSpPr>
            <a:spLocks noChangeShapeType="1"/>
          </p:cNvSpPr>
          <p:nvPr/>
        </p:nvSpPr>
        <p:spPr bwMode="auto">
          <a:xfrm flipH="1">
            <a:off x="5235575" y="4848225"/>
            <a:ext cx="53340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361" name="Text Box 19"/>
          <p:cNvSpPr txBox="1">
            <a:spLocks noChangeArrowheads="1"/>
          </p:cNvSpPr>
          <p:nvPr/>
        </p:nvSpPr>
        <p:spPr bwMode="auto">
          <a:xfrm>
            <a:off x="7620000" y="4448175"/>
            <a:ext cx="1546225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Precarico</a:t>
            </a:r>
          </a:p>
          <a:p>
            <a:pPr eaLnBrk="1" hangingPunct="1"/>
            <a:r>
              <a:rPr lang="it-IT" altLang="en-US" sz="1800"/>
              <a:t>(ritorno venoso)</a:t>
            </a:r>
          </a:p>
        </p:txBody>
      </p:sp>
      <p:sp>
        <p:nvSpPr>
          <p:cNvPr id="57362" name="Rectangle 20"/>
          <p:cNvSpPr>
            <a:spLocks noChangeArrowheads="1"/>
          </p:cNvSpPr>
          <p:nvPr/>
        </p:nvSpPr>
        <p:spPr bwMode="auto">
          <a:xfrm>
            <a:off x="5707063" y="4552950"/>
            <a:ext cx="15287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</a:rPr>
              <a:t>Pressione diastolica</a:t>
            </a:r>
          </a:p>
        </p:txBody>
      </p:sp>
      <p:sp>
        <p:nvSpPr>
          <p:cNvPr id="57363" name="Text Box 21"/>
          <p:cNvSpPr txBox="1">
            <a:spLocks noChangeArrowheads="1"/>
          </p:cNvSpPr>
          <p:nvPr/>
        </p:nvSpPr>
        <p:spPr bwMode="auto">
          <a:xfrm>
            <a:off x="7239000" y="468471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57364" name="Line 23"/>
          <p:cNvSpPr>
            <a:spLocks noChangeShapeType="1"/>
          </p:cNvSpPr>
          <p:nvPr/>
        </p:nvSpPr>
        <p:spPr bwMode="auto">
          <a:xfrm flipH="1">
            <a:off x="5159375" y="3914775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7365" name="Text Box 24"/>
          <p:cNvSpPr txBox="1">
            <a:spLocks noChangeArrowheads="1"/>
          </p:cNvSpPr>
          <p:nvPr/>
        </p:nvSpPr>
        <p:spPr bwMode="auto">
          <a:xfrm>
            <a:off x="7580313" y="3287713"/>
            <a:ext cx="1736725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Postcarico</a:t>
            </a:r>
          </a:p>
          <a:p>
            <a:pPr eaLnBrk="1" hangingPunct="1"/>
            <a:r>
              <a:rPr lang="it-IT" altLang="en-US" sz="1800"/>
              <a:t>(pressione arteriosa)</a:t>
            </a:r>
          </a:p>
        </p:txBody>
      </p:sp>
      <p:sp>
        <p:nvSpPr>
          <p:cNvPr id="57366" name="Rectangle 25"/>
          <p:cNvSpPr>
            <a:spLocks noChangeArrowheads="1"/>
          </p:cNvSpPr>
          <p:nvPr/>
        </p:nvSpPr>
        <p:spPr bwMode="auto">
          <a:xfrm>
            <a:off x="5707063" y="3429000"/>
            <a:ext cx="15287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</a:rPr>
              <a:t>Pressione sistolica</a:t>
            </a:r>
          </a:p>
        </p:txBody>
      </p:sp>
      <p:sp>
        <p:nvSpPr>
          <p:cNvPr id="57367" name="Text Box 26"/>
          <p:cNvSpPr txBox="1">
            <a:spLocks noChangeArrowheads="1"/>
          </p:cNvSpPr>
          <p:nvPr/>
        </p:nvSpPr>
        <p:spPr bwMode="auto">
          <a:xfrm>
            <a:off x="7239000" y="352266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57368" name="Rectangle 28"/>
          <p:cNvSpPr>
            <a:spLocks noChangeArrowheads="1"/>
          </p:cNvSpPr>
          <p:nvPr/>
        </p:nvSpPr>
        <p:spPr bwMode="auto">
          <a:xfrm>
            <a:off x="3511550" y="581025"/>
            <a:ext cx="1828800" cy="83026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>
                <a:solidFill>
                  <a:srgbClr val="F8F8F8"/>
                </a:solidFill>
              </a:rPr>
              <a:t>richiesta </a:t>
            </a:r>
          </a:p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d’ossigeno</a:t>
            </a:r>
          </a:p>
        </p:txBody>
      </p:sp>
      <p:sp>
        <p:nvSpPr>
          <p:cNvPr id="57369" name="Text Box 40"/>
          <p:cNvSpPr txBox="1">
            <a:spLocks noChangeArrowheads="1"/>
          </p:cNvSpPr>
          <p:nvPr/>
        </p:nvSpPr>
        <p:spPr bwMode="auto">
          <a:xfrm>
            <a:off x="5708650" y="350838"/>
            <a:ext cx="3435350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3200">
                <a:solidFill>
                  <a:srgbClr val="66FF33"/>
                </a:solidFill>
              </a:rPr>
              <a:t>Riassunto meccanismo anti-anginoso dei nitroderivati</a:t>
            </a:r>
          </a:p>
        </p:txBody>
      </p:sp>
      <p:grpSp>
        <p:nvGrpSpPr>
          <p:cNvPr id="57370" name="Group 41"/>
          <p:cNvGrpSpPr>
            <a:grpSpLocks/>
          </p:cNvGrpSpPr>
          <p:nvPr/>
        </p:nvGrpSpPr>
        <p:grpSpPr bwMode="auto">
          <a:xfrm>
            <a:off x="2252663" y="1763713"/>
            <a:ext cx="3471862" cy="3046412"/>
            <a:chOff x="1395" y="1111"/>
            <a:chExt cx="2187" cy="1919"/>
          </a:xfrm>
        </p:grpSpPr>
        <p:sp>
          <p:nvSpPr>
            <p:cNvPr id="57377" name="Line 42"/>
            <p:cNvSpPr>
              <a:spLocks noChangeShapeType="1"/>
            </p:cNvSpPr>
            <p:nvPr/>
          </p:nvSpPr>
          <p:spPr bwMode="auto">
            <a:xfrm rot="10800000">
              <a:off x="2685" y="2091"/>
              <a:ext cx="897" cy="2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57378" name="Rectangle 43"/>
            <p:cNvSpPr>
              <a:spLocks noChangeArrowheads="1"/>
            </p:cNvSpPr>
            <p:nvPr/>
          </p:nvSpPr>
          <p:spPr bwMode="auto">
            <a:xfrm rot="-2992255">
              <a:off x="1881" y="1707"/>
              <a:ext cx="1504" cy="31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it-IT" altLang="en-US">
                  <a:solidFill>
                    <a:schemeClr val="bg1"/>
                  </a:solidFill>
                </a:rPr>
                <a:t>rimodellamento</a:t>
              </a:r>
            </a:p>
          </p:txBody>
        </p:sp>
        <p:sp>
          <p:nvSpPr>
            <p:cNvPr id="57379" name="Line 44"/>
            <p:cNvSpPr>
              <a:spLocks noChangeShapeType="1"/>
            </p:cNvSpPr>
            <p:nvPr/>
          </p:nvSpPr>
          <p:spPr bwMode="auto">
            <a:xfrm flipV="1">
              <a:off x="1395" y="2034"/>
              <a:ext cx="855" cy="1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57380" name="Line 45"/>
            <p:cNvSpPr>
              <a:spLocks noChangeShapeType="1"/>
            </p:cNvSpPr>
            <p:nvPr/>
          </p:nvSpPr>
          <p:spPr bwMode="auto">
            <a:xfrm rot="10800000">
              <a:off x="2595" y="2220"/>
              <a:ext cx="969" cy="8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1230895" name="Freeform 47"/>
          <p:cNvSpPr>
            <a:spLocks/>
          </p:cNvSpPr>
          <p:nvPr/>
        </p:nvSpPr>
        <p:spPr bwMode="auto">
          <a:xfrm>
            <a:off x="2870200" y="1555750"/>
            <a:ext cx="2540000" cy="2797175"/>
          </a:xfrm>
          <a:custGeom>
            <a:avLst/>
            <a:gdLst>
              <a:gd name="T0" fmla="*/ 2147483646 w 1600"/>
              <a:gd name="T1" fmla="*/ 2147483646 h 1762"/>
              <a:gd name="T2" fmla="*/ 2147483646 w 1600"/>
              <a:gd name="T3" fmla="*/ 2147483646 h 1762"/>
              <a:gd name="T4" fmla="*/ 2147483646 w 1600"/>
              <a:gd name="T5" fmla="*/ 2147483646 h 1762"/>
              <a:gd name="T6" fmla="*/ 2147483646 w 1600"/>
              <a:gd name="T7" fmla="*/ 2147483646 h 1762"/>
              <a:gd name="T8" fmla="*/ 2147483646 w 1600"/>
              <a:gd name="T9" fmla="*/ 2147483646 h 1762"/>
              <a:gd name="T10" fmla="*/ 2147483646 w 1600"/>
              <a:gd name="T11" fmla="*/ 2147483646 h 1762"/>
              <a:gd name="T12" fmla="*/ 2147483646 w 1600"/>
              <a:gd name="T13" fmla="*/ 2147483646 h 1762"/>
              <a:gd name="T14" fmla="*/ 2147483646 w 1600"/>
              <a:gd name="T15" fmla="*/ 2147483646 h 1762"/>
              <a:gd name="T16" fmla="*/ 2147483646 w 1600"/>
              <a:gd name="T17" fmla="*/ 2147483646 h 1762"/>
              <a:gd name="T18" fmla="*/ 2147483646 w 1600"/>
              <a:gd name="T19" fmla="*/ 2147483646 h 1762"/>
              <a:gd name="T20" fmla="*/ 2147483646 w 1600"/>
              <a:gd name="T21" fmla="*/ 2147483646 h 17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0"/>
              <a:gd name="T34" fmla="*/ 0 h 1762"/>
              <a:gd name="T35" fmla="*/ 1600 w 1600"/>
              <a:gd name="T36" fmla="*/ 1762 h 17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0" h="1762">
                <a:moveTo>
                  <a:pt x="748" y="796"/>
                </a:moveTo>
                <a:cubicBezTo>
                  <a:pt x="611" y="809"/>
                  <a:pt x="474" y="822"/>
                  <a:pt x="352" y="892"/>
                </a:cubicBezTo>
                <a:cubicBezTo>
                  <a:pt x="230" y="962"/>
                  <a:pt x="32" y="1084"/>
                  <a:pt x="16" y="1216"/>
                </a:cubicBezTo>
                <a:cubicBezTo>
                  <a:pt x="0" y="1348"/>
                  <a:pt x="160" y="1606"/>
                  <a:pt x="256" y="1684"/>
                </a:cubicBezTo>
                <a:cubicBezTo>
                  <a:pt x="352" y="1762"/>
                  <a:pt x="462" y="1702"/>
                  <a:pt x="592" y="1684"/>
                </a:cubicBezTo>
                <a:cubicBezTo>
                  <a:pt x="722" y="1666"/>
                  <a:pt x="916" y="1636"/>
                  <a:pt x="1036" y="1576"/>
                </a:cubicBezTo>
                <a:cubicBezTo>
                  <a:pt x="1156" y="1516"/>
                  <a:pt x="1222" y="1530"/>
                  <a:pt x="1312" y="1324"/>
                </a:cubicBezTo>
                <a:cubicBezTo>
                  <a:pt x="1402" y="1118"/>
                  <a:pt x="1552" y="536"/>
                  <a:pt x="1576" y="340"/>
                </a:cubicBezTo>
                <a:cubicBezTo>
                  <a:pt x="1600" y="144"/>
                  <a:pt x="1536" y="184"/>
                  <a:pt x="1456" y="148"/>
                </a:cubicBezTo>
                <a:cubicBezTo>
                  <a:pt x="1376" y="112"/>
                  <a:pt x="1260" y="0"/>
                  <a:pt x="1096" y="124"/>
                </a:cubicBezTo>
                <a:cubicBezTo>
                  <a:pt x="932" y="248"/>
                  <a:pt x="702" y="570"/>
                  <a:pt x="472" y="892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524250" y="3241675"/>
            <a:ext cx="3654425" cy="2917825"/>
            <a:chOff x="2220" y="2042"/>
            <a:chExt cx="2302" cy="1838"/>
          </a:xfrm>
        </p:grpSpPr>
        <p:sp>
          <p:nvSpPr>
            <p:cNvPr id="57374" name="Freeform 48"/>
            <p:cNvSpPr>
              <a:spLocks/>
            </p:cNvSpPr>
            <p:nvPr/>
          </p:nvSpPr>
          <p:spPr bwMode="auto">
            <a:xfrm>
              <a:off x="2220" y="2928"/>
              <a:ext cx="1068" cy="952"/>
            </a:xfrm>
            <a:custGeom>
              <a:avLst/>
              <a:gdLst>
                <a:gd name="T0" fmla="*/ 1068 w 1068"/>
                <a:gd name="T1" fmla="*/ 360 h 952"/>
                <a:gd name="T2" fmla="*/ 828 w 1068"/>
                <a:gd name="T3" fmla="*/ 180 h 952"/>
                <a:gd name="T4" fmla="*/ 492 w 1068"/>
                <a:gd name="T5" fmla="*/ 24 h 952"/>
                <a:gd name="T6" fmla="*/ 72 w 1068"/>
                <a:gd name="T7" fmla="*/ 228 h 952"/>
                <a:gd name="T8" fmla="*/ 60 w 1068"/>
                <a:gd name="T9" fmla="*/ 588 h 952"/>
                <a:gd name="T10" fmla="*/ 408 w 1068"/>
                <a:gd name="T11" fmla="*/ 816 h 952"/>
                <a:gd name="T12" fmla="*/ 984 w 1068"/>
                <a:gd name="T13" fmla="*/ 816 h 952"/>
                <a:gd name="T14" fmla="*/ 840 w 1068"/>
                <a:gd name="T15" fmla="*/ 0 h 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68"/>
                <a:gd name="T25" fmla="*/ 0 h 952"/>
                <a:gd name="T26" fmla="*/ 1068 w 1068"/>
                <a:gd name="T27" fmla="*/ 952 h 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68" h="952">
                  <a:moveTo>
                    <a:pt x="1068" y="360"/>
                  </a:moveTo>
                  <a:cubicBezTo>
                    <a:pt x="996" y="298"/>
                    <a:pt x="924" y="236"/>
                    <a:pt x="828" y="180"/>
                  </a:cubicBezTo>
                  <a:cubicBezTo>
                    <a:pt x="732" y="124"/>
                    <a:pt x="618" y="16"/>
                    <a:pt x="492" y="24"/>
                  </a:cubicBezTo>
                  <a:cubicBezTo>
                    <a:pt x="366" y="32"/>
                    <a:pt x="144" y="134"/>
                    <a:pt x="72" y="228"/>
                  </a:cubicBezTo>
                  <a:cubicBezTo>
                    <a:pt x="0" y="322"/>
                    <a:pt x="4" y="490"/>
                    <a:pt x="60" y="588"/>
                  </a:cubicBezTo>
                  <a:cubicBezTo>
                    <a:pt x="116" y="686"/>
                    <a:pt x="254" y="778"/>
                    <a:pt x="408" y="816"/>
                  </a:cubicBezTo>
                  <a:cubicBezTo>
                    <a:pt x="562" y="854"/>
                    <a:pt x="912" y="952"/>
                    <a:pt x="984" y="816"/>
                  </a:cubicBezTo>
                  <a:cubicBezTo>
                    <a:pt x="1056" y="680"/>
                    <a:pt x="948" y="340"/>
                    <a:pt x="840" y="0"/>
                  </a:cubicBezTo>
                </a:path>
              </a:pathLst>
            </a:cu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57375" name="Freeform 49"/>
            <p:cNvSpPr>
              <a:spLocks/>
            </p:cNvSpPr>
            <p:nvPr/>
          </p:nvSpPr>
          <p:spPr bwMode="auto">
            <a:xfrm>
              <a:off x="3602" y="2042"/>
              <a:ext cx="908" cy="598"/>
            </a:xfrm>
            <a:custGeom>
              <a:avLst/>
              <a:gdLst>
                <a:gd name="T0" fmla="*/ 874 w 908"/>
                <a:gd name="T1" fmla="*/ 214 h 598"/>
                <a:gd name="T2" fmla="*/ 358 w 908"/>
                <a:gd name="T3" fmla="*/ 10 h 598"/>
                <a:gd name="T4" fmla="*/ 22 w 908"/>
                <a:gd name="T5" fmla="*/ 274 h 598"/>
                <a:gd name="T6" fmla="*/ 226 w 908"/>
                <a:gd name="T7" fmla="*/ 550 h 598"/>
                <a:gd name="T8" fmla="*/ 622 w 908"/>
                <a:gd name="T9" fmla="*/ 562 h 598"/>
                <a:gd name="T10" fmla="*/ 886 w 908"/>
                <a:gd name="T11" fmla="*/ 442 h 598"/>
                <a:gd name="T12" fmla="*/ 754 w 908"/>
                <a:gd name="T13" fmla="*/ 10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598"/>
                <a:gd name="T23" fmla="*/ 908 w 908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598">
                  <a:moveTo>
                    <a:pt x="874" y="214"/>
                  </a:moveTo>
                  <a:cubicBezTo>
                    <a:pt x="687" y="107"/>
                    <a:pt x="500" y="0"/>
                    <a:pt x="358" y="10"/>
                  </a:cubicBezTo>
                  <a:cubicBezTo>
                    <a:pt x="216" y="20"/>
                    <a:pt x="44" y="184"/>
                    <a:pt x="22" y="274"/>
                  </a:cubicBezTo>
                  <a:cubicBezTo>
                    <a:pt x="0" y="364"/>
                    <a:pt x="126" y="502"/>
                    <a:pt x="226" y="550"/>
                  </a:cubicBezTo>
                  <a:cubicBezTo>
                    <a:pt x="326" y="598"/>
                    <a:pt x="512" y="580"/>
                    <a:pt x="622" y="562"/>
                  </a:cubicBezTo>
                  <a:cubicBezTo>
                    <a:pt x="732" y="544"/>
                    <a:pt x="864" y="534"/>
                    <a:pt x="886" y="442"/>
                  </a:cubicBezTo>
                  <a:cubicBezTo>
                    <a:pt x="908" y="350"/>
                    <a:pt x="831" y="180"/>
                    <a:pt x="754" y="10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  <p:sp>
          <p:nvSpPr>
            <p:cNvPr id="57376" name="Freeform 50"/>
            <p:cNvSpPr>
              <a:spLocks/>
            </p:cNvSpPr>
            <p:nvPr/>
          </p:nvSpPr>
          <p:spPr bwMode="auto">
            <a:xfrm>
              <a:off x="3614" y="2774"/>
              <a:ext cx="908" cy="598"/>
            </a:xfrm>
            <a:custGeom>
              <a:avLst/>
              <a:gdLst>
                <a:gd name="T0" fmla="*/ 874 w 908"/>
                <a:gd name="T1" fmla="*/ 214 h 598"/>
                <a:gd name="T2" fmla="*/ 358 w 908"/>
                <a:gd name="T3" fmla="*/ 10 h 598"/>
                <a:gd name="T4" fmla="*/ 22 w 908"/>
                <a:gd name="T5" fmla="*/ 274 h 598"/>
                <a:gd name="T6" fmla="*/ 226 w 908"/>
                <a:gd name="T7" fmla="*/ 550 h 598"/>
                <a:gd name="T8" fmla="*/ 622 w 908"/>
                <a:gd name="T9" fmla="*/ 562 h 598"/>
                <a:gd name="T10" fmla="*/ 886 w 908"/>
                <a:gd name="T11" fmla="*/ 442 h 598"/>
                <a:gd name="T12" fmla="*/ 754 w 908"/>
                <a:gd name="T13" fmla="*/ 10 h 5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8"/>
                <a:gd name="T22" fmla="*/ 0 h 598"/>
                <a:gd name="T23" fmla="*/ 908 w 908"/>
                <a:gd name="T24" fmla="*/ 598 h 5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8" h="598">
                  <a:moveTo>
                    <a:pt x="874" y="214"/>
                  </a:moveTo>
                  <a:cubicBezTo>
                    <a:pt x="687" y="107"/>
                    <a:pt x="500" y="0"/>
                    <a:pt x="358" y="10"/>
                  </a:cubicBezTo>
                  <a:cubicBezTo>
                    <a:pt x="216" y="20"/>
                    <a:pt x="44" y="184"/>
                    <a:pt x="22" y="274"/>
                  </a:cubicBezTo>
                  <a:cubicBezTo>
                    <a:pt x="0" y="364"/>
                    <a:pt x="126" y="502"/>
                    <a:pt x="226" y="550"/>
                  </a:cubicBezTo>
                  <a:cubicBezTo>
                    <a:pt x="326" y="598"/>
                    <a:pt x="512" y="580"/>
                    <a:pt x="622" y="562"/>
                  </a:cubicBezTo>
                  <a:cubicBezTo>
                    <a:pt x="732" y="544"/>
                    <a:pt x="864" y="534"/>
                    <a:pt x="886" y="442"/>
                  </a:cubicBezTo>
                  <a:cubicBezTo>
                    <a:pt x="908" y="350"/>
                    <a:pt x="831" y="180"/>
                    <a:pt x="754" y="10"/>
                  </a:cubicBezTo>
                </a:path>
              </a:pathLst>
            </a:custGeom>
            <a:noFill/>
            <a:ln w="63500">
              <a:solidFill>
                <a:srgbClr val="00FF00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it-IT"/>
            </a:p>
          </p:txBody>
        </p:sp>
      </p:grpSp>
      <p:sp>
        <p:nvSpPr>
          <p:cNvPr id="57373" name="Freeform 53"/>
          <p:cNvSpPr>
            <a:spLocks/>
          </p:cNvSpPr>
          <p:nvPr/>
        </p:nvSpPr>
        <p:spPr bwMode="auto">
          <a:xfrm>
            <a:off x="76200" y="2895600"/>
            <a:ext cx="2343150" cy="1225550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8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150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A0E777-7D25-48C8-B6D8-D0D504E7A401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21509" name="Text Box 2"/>
          <p:cNvSpPr txBox="1">
            <a:spLocks noChangeArrowheads="1"/>
          </p:cNvSpPr>
          <p:nvPr/>
        </p:nvSpPr>
        <p:spPr bwMode="auto">
          <a:xfrm>
            <a:off x="0" y="15081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OSSIDO NITRICO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un tossico ambientale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209550" y="1184275"/>
            <a:ext cx="8561388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it-IT" altLang="en-US" sz="700">
              <a:solidFill>
                <a:schemeClr val="accent2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en-US" sz="2000">
                <a:solidFill>
                  <a:schemeClr val="accent2"/>
                </a:solidFill>
              </a:rPr>
              <a:t> Gas stabile, altamente diffusibile presente nello smog e nel fumo di sigaretta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it-IT" altLang="en-US" sz="2000">
                <a:solidFill>
                  <a:schemeClr val="accent2"/>
                </a:solidFill>
              </a:rPr>
              <a:t> Nonostante sia un radicale libero dell’azoto è in uno stato intermedio di ossidazione per cui è sia capace di ridurre che di ossidare 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it-IT" altLang="en-US" sz="1000">
              <a:solidFill>
                <a:schemeClr val="accent2"/>
              </a:solidFill>
            </a:endParaRP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 sz="2000">
                <a:solidFill>
                  <a:schemeClr val="accent2"/>
                </a:solidFill>
              </a:rPr>
              <a:t>Interazione con l’anione superossido (O</a:t>
            </a:r>
            <a:r>
              <a:rPr lang="it-IT" altLang="en-US" sz="2000" baseline="-25000">
                <a:solidFill>
                  <a:schemeClr val="accent2"/>
                </a:solidFill>
              </a:rPr>
              <a:t>2</a:t>
            </a:r>
            <a:r>
              <a:rPr lang="it-IT" altLang="en-US" sz="2000" baseline="30000">
                <a:solidFill>
                  <a:schemeClr val="accent2"/>
                </a:solidFill>
              </a:rPr>
              <a:t>-</a:t>
            </a:r>
            <a:r>
              <a:rPr lang="it-IT" altLang="en-US" sz="2000">
                <a:solidFill>
                  <a:schemeClr val="accent2"/>
                </a:solidFill>
              </a:rPr>
              <a:t>) (liquidi biologici/cellule)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>
                <a:solidFill>
                  <a:schemeClr val="accent2"/>
                </a:solidFill>
              </a:rPr>
              <a:t> Genera perossinitrito (</a:t>
            </a:r>
            <a:r>
              <a:rPr lang="it-IT" altLang="en-US" sz="2000" baseline="30000">
                <a:solidFill>
                  <a:schemeClr val="accent2"/>
                </a:solidFill>
              </a:rPr>
              <a:t>-</a:t>
            </a:r>
            <a:r>
              <a:rPr lang="it-IT" altLang="en-US" sz="2000">
                <a:solidFill>
                  <a:schemeClr val="accent2"/>
                </a:solidFill>
              </a:rPr>
              <a:t>OONO) e quindi nitrato (NO</a:t>
            </a:r>
            <a:r>
              <a:rPr lang="it-IT" altLang="en-US" sz="2000" baseline="-25000">
                <a:solidFill>
                  <a:schemeClr val="accent2"/>
                </a:solidFill>
              </a:rPr>
              <a:t>3</a:t>
            </a:r>
            <a:r>
              <a:rPr lang="it-IT" altLang="en-US" sz="2000" baseline="30000">
                <a:solidFill>
                  <a:schemeClr val="accent2"/>
                </a:solidFill>
              </a:rPr>
              <a:t>-</a:t>
            </a:r>
            <a:r>
              <a:rPr lang="it-IT" altLang="en-US" sz="200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it-IT" altLang="en-US" sz="2000">
                <a:solidFill>
                  <a:schemeClr val="accent2"/>
                </a:solidFill>
              </a:rPr>
              <a:t> Il </a:t>
            </a:r>
            <a:r>
              <a:rPr lang="it-IT" altLang="en-US" sz="2000" baseline="30000">
                <a:solidFill>
                  <a:schemeClr val="accent2"/>
                </a:solidFill>
              </a:rPr>
              <a:t>–</a:t>
            </a:r>
            <a:r>
              <a:rPr lang="it-IT" altLang="en-US" sz="2000">
                <a:solidFill>
                  <a:schemeClr val="accent2"/>
                </a:solidFill>
              </a:rPr>
              <a:t>OONO può mediare gli eventi patologici più importanti indotti dall’NO nelle cellule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837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11CE69-53A2-4460-8080-C1B3F60E74AC}" type="slidenum">
              <a:rPr lang="it-IT" altLang="en-US"/>
              <a:pPr/>
              <a:t>40</a:t>
            </a:fld>
            <a:endParaRPr lang="it-IT" altLang="en-US"/>
          </a:p>
        </p:txBody>
      </p:sp>
      <p:sp>
        <p:nvSpPr>
          <p:cNvPr id="58373" name="Rectangle 3"/>
          <p:cNvSpPr>
            <a:spLocks noChangeArrowheads="1"/>
          </p:cNvSpPr>
          <p:nvPr/>
        </p:nvSpPr>
        <p:spPr bwMode="auto">
          <a:xfrm>
            <a:off x="256381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58374" name="Line 5"/>
          <p:cNvSpPr>
            <a:spLocks noChangeShapeType="1"/>
          </p:cNvSpPr>
          <p:nvPr/>
        </p:nvSpPr>
        <p:spPr bwMode="auto">
          <a:xfrm flipV="1">
            <a:off x="4000500" y="1885950"/>
            <a:ext cx="11049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1725613" y="2100263"/>
            <a:ext cx="2314575" cy="1206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Pressione parziale d’ossigeno</a:t>
            </a:r>
          </a:p>
        </p:txBody>
      </p:sp>
      <p:sp>
        <p:nvSpPr>
          <p:cNvPr id="58376" name="Rectangle 9"/>
          <p:cNvSpPr>
            <a:spLocks noChangeArrowheads="1"/>
          </p:cNvSpPr>
          <p:nvPr/>
        </p:nvSpPr>
        <p:spPr bwMode="auto">
          <a:xfrm>
            <a:off x="6715125" y="2816225"/>
            <a:ext cx="2314575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 </a:t>
            </a:r>
            <a:r>
              <a:rPr lang="it-IT" altLang="en-US"/>
              <a:t>Flusso coronarico</a:t>
            </a: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 flipH="1" flipV="1">
            <a:off x="7448550" y="1847850"/>
            <a:ext cx="1066800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78" name="Line 12"/>
          <p:cNvSpPr>
            <a:spLocks noChangeShapeType="1"/>
          </p:cNvSpPr>
          <p:nvPr/>
        </p:nvSpPr>
        <p:spPr bwMode="auto">
          <a:xfrm flipV="1">
            <a:off x="5905500" y="3352800"/>
            <a:ext cx="8001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79" name="Rectangle 13"/>
          <p:cNvSpPr>
            <a:spLocks noChangeArrowheads="1"/>
          </p:cNvSpPr>
          <p:nvPr/>
        </p:nvSpPr>
        <p:spPr bwMode="auto">
          <a:xfrm>
            <a:off x="4205288" y="2879725"/>
            <a:ext cx="2043112" cy="119062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it-IT" altLang="en-US" sz="1800">
                <a:solidFill>
                  <a:srgbClr val="F8F8F8"/>
                </a:solidFill>
              </a:rPr>
              <a:t>Pressione di per-fusione (pressio-ne aortica dia-stolica)</a:t>
            </a:r>
          </a:p>
        </p:txBody>
      </p:sp>
      <p:sp>
        <p:nvSpPr>
          <p:cNvPr id="58380" name="Line 15"/>
          <p:cNvSpPr>
            <a:spLocks noChangeShapeType="1"/>
          </p:cNvSpPr>
          <p:nvPr/>
        </p:nvSpPr>
        <p:spPr bwMode="auto">
          <a:xfrm flipV="1">
            <a:off x="6057900" y="3695700"/>
            <a:ext cx="819150" cy="704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81" name="Rectangle 16"/>
          <p:cNvSpPr>
            <a:spLocks noChangeArrowheads="1"/>
          </p:cNvSpPr>
          <p:nvPr/>
        </p:nvSpPr>
        <p:spPr bwMode="auto">
          <a:xfrm>
            <a:off x="4205288" y="4222750"/>
            <a:ext cx="204311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 </a:t>
            </a:r>
            <a:r>
              <a:rPr lang="it-IT" altLang="en-US" sz="1800">
                <a:solidFill>
                  <a:srgbClr val="F8F8F8"/>
                </a:solidFill>
              </a:rPr>
              <a:t>Durata della diastole</a:t>
            </a:r>
          </a:p>
        </p:txBody>
      </p:sp>
      <p:sp>
        <p:nvSpPr>
          <p:cNvPr id="58382" name="Line 18"/>
          <p:cNvSpPr>
            <a:spLocks noChangeShapeType="1"/>
          </p:cNvSpPr>
          <p:nvPr/>
        </p:nvSpPr>
        <p:spPr bwMode="auto">
          <a:xfrm flipV="1">
            <a:off x="7905750" y="371475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83" name="Rectangle 19"/>
          <p:cNvSpPr>
            <a:spLocks noChangeArrowheads="1"/>
          </p:cNvSpPr>
          <p:nvPr/>
        </p:nvSpPr>
        <p:spPr bwMode="auto">
          <a:xfrm>
            <a:off x="6453188" y="4243388"/>
            <a:ext cx="26336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 sz="1800">
                <a:solidFill>
                  <a:srgbClr val="F8F8F8"/>
                </a:solidFill>
              </a:rPr>
              <a:t>Resistenza vascolare delle singole coronarie</a:t>
            </a:r>
          </a:p>
        </p:txBody>
      </p:sp>
      <p:sp>
        <p:nvSpPr>
          <p:cNvPr id="58384" name="Rectangle 26"/>
          <p:cNvSpPr>
            <a:spLocks noChangeArrowheads="1"/>
          </p:cNvSpPr>
          <p:nvPr/>
        </p:nvSpPr>
        <p:spPr bwMode="auto">
          <a:xfrm>
            <a:off x="5116513" y="33020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estrazione d’ossigeno</a:t>
            </a:r>
          </a:p>
        </p:txBody>
      </p:sp>
      <p:sp>
        <p:nvSpPr>
          <p:cNvPr id="58385" name="Rectangle 27"/>
          <p:cNvSpPr>
            <a:spLocks noChangeArrowheads="1"/>
          </p:cNvSpPr>
          <p:nvPr/>
        </p:nvSpPr>
        <p:spPr bwMode="auto">
          <a:xfrm>
            <a:off x="5135563" y="141605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quantità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58386" name="Line 29"/>
          <p:cNvSpPr>
            <a:spLocks noChangeShapeType="1"/>
          </p:cNvSpPr>
          <p:nvPr/>
        </p:nvSpPr>
        <p:spPr bwMode="auto">
          <a:xfrm flipH="1" flipV="1">
            <a:off x="4267200" y="1085850"/>
            <a:ext cx="8382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87" name="Line 30"/>
          <p:cNvSpPr>
            <a:spLocks noChangeShapeType="1"/>
          </p:cNvSpPr>
          <p:nvPr/>
        </p:nvSpPr>
        <p:spPr bwMode="auto">
          <a:xfrm rot="-5400000" flipH="1" flipV="1">
            <a:off x="4505325" y="466725"/>
            <a:ext cx="34290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58388" name="Freeform 35"/>
          <p:cNvSpPr>
            <a:spLocks/>
          </p:cNvSpPr>
          <p:nvPr/>
        </p:nvSpPr>
        <p:spPr bwMode="auto">
          <a:xfrm>
            <a:off x="6076950" y="3959225"/>
            <a:ext cx="3248025" cy="1060450"/>
          </a:xfrm>
          <a:custGeom>
            <a:avLst/>
            <a:gdLst>
              <a:gd name="T0" fmla="*/ 2147483646 w 2046"/>
              <a:gd name="T1" fmla="*/ 2147483646 h 668"/>
              <a:gd name="T2" fmla="*/ 2147483646 w 2046"/>
              <a:gd name="T3" fmla="*/ 2147483646 h 668"/>
              <a:gd name="T4" fmla="*/ 2147483646 w 2046"/>
              <a:gd name="T5" fmla="*/ 2147483646 h 668"/>
              <a:gd name="T6" fmla="*/ 2147483646 w 2046"/>
              <a:gd name="T7" fmla="*/ 2147483646 h 668"/>
              <a:gd name="T8" fmla="*/ 2147483646 w 2046"/>
              <a:gd name="T9" fmla="*/ 2147483646 h 668"/>
              <a:gd name="T10" fmla="*/ 2147483646 w 2046"/>
              <a:gd name="T11" fmla="*/ 2147483646 h 668"/>
              <a:gd name="T12" fmla="*/ 2147483646 w 2046"/>
              <a:gd name="T13" fmla="*/ 2147483646 h 6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6"/>
              <a:gd name="T22" fmla="*/ 0 h 668"/>
              <a:gd name="T23" fmla="*/ 2046 w 2046"/>
              <a:gd name="T24" fmla="*/ 668 h 6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6" h="668">
                <a:moveTo>
                  <a:pt x="1392" y="206"/>
                </a:moveTo>
                <a:cubicBezTo>
                  <a:pt x="1145" y="126"/>
                  <a:pt x="898" y="46"/>
                  <a:pt x="708" y="62"/>
                </a:cubicBezTo>
                <a:cubicBezTo>
                  <a:pt x="518" y="78"/>
                  <a:pt x="326" y="208"/>
                  <a:pt x="252" y="302"/>
                </a:cubicBezTo>
                <a:cubicBezTo>
                  <a:pt x="178" y="396"/>
                  <a:pt x="0" y="584"/>
                  <a:pt x="264" y="626"/>
                </a:cubicBezTo>
                <a:cubicBezTo>
                  <a:pt x="528" y="668"/>
                  <a:pt x="1626" y="646"/>
                  <a:pt x="1836" y="554"/>
                </a:cubicBezTo>
                <a:cubicBezTo>
                  <a:pt x="2046" y="462"/>
                  <a:pt x="1702" y="148"/>
                  <a:pt x="1524" y="74"/>
                </a:cubicBezTo>
                <a:cubicBezTo>
                  <a:pt x="1346" y="0"/>
                  <a:pt x="1057" y="55"/>
                  <a:pt x="768" y="11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8389" name="Line 36"/>
          <p:cNvSpPr>
            <a:spLocks noChangeShapeType="1"/>
          </p:cNvSpPr>
          <p:nvPr/>
        </p:nvSpPr>
        <p:spPr bwMode="auto">
          <a:xfrm>
            <a:off x="7391400" y="499110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8390" name="Text Box 37"/>
          <p:cNvSpPr txBox="1">
            <a:spLocks noChangeArrowheads="1"/>
          </p:cNvSpPr>
          <p:nvPr/>
        </p:nvSpPr>
        <p:spPr bwMode="auto">
          <a:xfrm>
            <a:off x="5927725" y="5380038"/>
            <a:ext cx="3021013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>
                <a:solidFill>
                  <a:srgbClr val="66FF33"/>
                </a:solidFill>
              </a:rPr>
              <a:t>Solo angina variante</a:t>
            </a:r>
          </a:p>
        </p:txBody>
      </p:sp>
      <p:sp>
        <p:nvSpPr>
          <p:cNvPr id="58391" name="Text Box 38"/>
          <p:cNvSpPr txBox="1">
            <a:spLocks noChangeArrowheads="1"/>
          </p:cNvSpPr>
          <p:nvPr/>
        </p:nvSpPr>
        <p:spPr bwMode="auto">
          <a:xfrm>
            <a:off x="114300" y="160338"/>
            <a:ext cx="343535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Riassunto meccanismo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anti-anginoso 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dei nitroderivati</a:t>
            </a:r>
          </a:p>
        </p:txBody>
      </p:sp>
      <p:sp>
        <p:nvSpPr>
          <p:cNvPr id="58392" name="Text Box 39"/>
          <p:cNvSpPr txBox="1">
            <a:spLocks noChangeArrowheads="1"/>
          </p:cNvSpPr>
          <p:nvPr/>
        </p:nvSpPr>
        <p:spPr bwMode="auto">
          <a:xfrm>
            <a:off x="174625" y="4122738"/>
            <a:ext cx="253365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/>
              <a:t>Riduzione aggregabilità piastrinica</a:t>
            </a:r>
          </a:p>
        </p:txBody>
      </p:sp>
    </p:spTree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5939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5939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802BD8-96D9-4BEC-B3C9-9F47D68ECDFA}" type="slidenum">
              <a:rPr lang="it-IT" altLang="en-US"/>
              <a:pPr/>
              <a:t>41</a:t>
            </a:fld>
            <a:endParaRPr lang="it-IT" altLang="en-US"/>
          </a:p>
        </p:txBody>
      </p:sp>
      <p:sp>
        <p:nvSpPr>
          <p:cNvPr id="59397" name="Text Box 2"/>
          <p:cNvSpPr txBox="1">
            <a:spLocks noChangeArrowheads="1"/>
          </p:cNvSpPr>
          <p:nvPr/>
        </p:nvSpPr>
        <p:spPr bwMode="auto">
          <a:xfrm>
            <a:off x="0" y="828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altLang="en-US">
                <a:solidFill>
                  <a:srgbClr val="FF0000"/>
                </a:solidFill>
              </a:rPr>
              <a:t>principali effetti avversi</a:t>
            </a:r>
          </a:p>
        </p:txBody>
      </p:sp>
      <p:sp>
        <p:nvSpPr>
          <p:cNvPr id="59398" name="Text Box 3"/>
          <p:cNvSpPr txBox="1">
            <a:spLocks noChangeArrowheads="1"/>
          </p:cNvSpPr>
          <p:nvPr/>
        </p:nvSpPr>
        <p:spPr bwMode="auto">
          <a:xfrm>
            <a:off x="247650" y="1450975"/>
            <a:ext cx="85915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 sz="1800"/>
              <a:t> </a:t>
            </a:r>
            <a:r>
              <a:rPr lang="it-IT" altLang="en-US" sz="1800">
                <a:solidFill>
                  <a:srgbClr val="000066"/>
                </a:solidFill>
              </a:rPr>
              <a:t>Ipotensione accompagnata (ad alte dosi) da diminuzione della gittata 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tachicardia riflessa, compromissione del flusso coronarico 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peggioramento dell’angina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L’ipotensione diviene prolungata (</a:t>
            </a:r>
            <a:r>
              <a:rPr lang="en-US" altLang="en-US" sz="1800">
                <a:solidFill>
                  <a:srgbClr val="000066"/>
                </a:solidFill>
                <a:cs typeface="Tahoma" pitchFamily="34" charset="0"/>
                <a:sym typeface="Symbol" pitchFamily="18" charset="2"/>
              </a:rPr>
              <a:t>&gt; 24 ore) e pericolosa se viene assunto sildenafil (controindicazione assoluta)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Cefalea, vampate di calore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Metaemoglobinemia (molto rara)</a:t>
            </a:r>
          </a:p>
          <a:p>
            <a:pPr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 typeface="Wingdings" pitchFamily="2" charset="2"/>
              <a:buChar char="Ø"/>
            </a:pPr>
            <a:r>
              <a:rPr lang="it-IT" altLang="en-US" sz="1800">
                <a:solidFill>
                  <a:srgbClr val="000066"/>
                </a:solidFill>
                <a:sym typeface="Symbol" pitchFamily="18" charset="2"/>
              </a:rPr>
              <a:t> Crisi nitroide (a dosi tossiche)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600">
                <a:solidFill>
                  <a:srgbClr val="000066"/>
                </a:solidFill>
                <a:sym typeface="Symbol" pitchFamily="18" charset="2"/>
              </a:rPr>
              <a:t> cefalea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600">
                <a:solidFill>
                  <a:srgbClr val="000066"/>
                </a:solidFill>
                <a:sym typeface="Symbol" pitchFamily="18" charset="2"/>
              </a:rPr>
              <a:t> anemia funzionale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600">
                <a:solidFill>
                  <a:srgbClr val="000066"/>
                </a:solidFill>
                <a:sym typeface="Symbol" pitchFamily="18" charset="2"/>
              </a:rPr>
              <a:t> cianosi ed ipossia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600">
                <a:solidFill>
                  <a:srgbClr val="000066"/>
                </a:solidFill>
                <a:sym typeface="Symbol" pitchFamily="18" charset="2"/>
              </a:rPr>
              <a:t> ipotensione</a:t>
            </a:r>
          </a:p>
          <a:p>
            <a:pPr lvl="1" eaLnBrk="1" hangingPunct="1">
              <a:lnSpc>
                <a:spcPct val="120000"/>
              </a:lnSpc>
              <a:spcBef>
                <a:spcPct val="10000"/>
              </a:spcBef>
              <a:buClr>
                <a:srgbClr val="000066"/>
              </a:buClr>
              <a:buFontTx/>
              <a:buChar char="•"/>
            </a:pPr>
            <a:r>
              <a:rPr lang="it-IT" altLang="en-US" sz="1600">
                <a:solidFill>
                  <a:srgbClr val="000066"/>
                </a:solidFill>
                <a:sym typeface="Symbol" pitchFamily="18" charset="2"/>
              </a:rPr>
              <a:t> collasso circolatorio</a:t>
            </a:r>
          </a:p>
        </p:txBody>
      </p:sp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22225" y="274638"/>
            <a:ext cx="9117013" cy="5191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</p:txBody>
      </p:sp>
    </p:spTree>
  </p:cSld>
  <p:clrMapOvr>
    <a:masterClrMapping/>
  </p:clrMapOvr>
  <p:transition advClick="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041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042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545687-B00C-428B-A0DC-0D8D8EEAAF63}" type="slidenum">
              <a:rPr lang="it-IT" altLang="en-US"/>
              <a:pPr/>
              <a:t>42</a:t>
            </a:fld>
            <a:endParaRPr lang="it-IT" altLang="en-US"/>
          </a:p>
        </p:txBody>
      </p:sp>
      <p:sp>
        <p:nvSpPr>
          <p:cNvPr id="60421" name="Text Box 3"/>
          <p:cNvSpPr txBox="1">
            <a:spLocks noChangeArrowheads="1"/>
          </p:cNvSpPr>
          <p:nvPr/>
        </p:nvSpPr>
        <p:spPr bwMode="auto">
          <a:xfrm>
            <a:off x="209550" y="1676400"/>
            <a:ext cx="86868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None/>
            </a:pPr>
            <a:r>
              <a:rPr lang="it-IT" altLang="en-US">
                <a:solidFill>
                  <a:schemeClr val="accent2"/>
                </a:solidFill>
              </a:rPr>
              <a:t>Considerato l’effetto sul rimodellamento del sistema car-diovascolare, i nitrati potrebbero apparire di prima scelta nel trattamento a lungo termine. Purtroppo nel trattamento a lungo termine compare tolleranza la cui gravità dipende dalla dose e dalla frequenza di somministrazione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it-IT" altLang="en-US" sz="2000">
                <a:solidFill>
                  <a:schemeClr val="accent2"/>
                </a:solidFill>
              </a:rPr>
              <a:t> A tale scopo si consigliano terapie intermittenti, con un intervallo di tempo libero dall’assunzione di nitrato (i cerotti transdermici in genere vengono rimossi per un periodo di 10-12 ore), in cui il paziente può eventualmente assumere altri farmaci antianginosi</a:t>
            </a:r>
          </a:p>
          <a:p>
            <a:pPr eaLnBrk="1" hangingPunct="1">
              <a:spcBef>
                <a:spcPct val="50000"/>
              </a:spcBef>
              <a:buClr>
                <a:srgbClr val="000066"/>
              </a:buClr>
              <a:buFont typeface="Wingdings" pitchFamily="2" charset="2"/>
              <a:buChar char="§"/>
            </a:pPr>
            <a:r>
              <a:rPr lang="it-IT" altLang="en-US" sz="2000">
                <a:solidFill>
                  <a:schemeClr val="accent2"/>
                </a:solidFill>
              </a:rPr>
              <a:t> La tolleranza agli effetti terapeutici (antiischemici ed antiaggreganti) ed a quelli avversi si sviluppa in tempi e con modalità diverse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22225" y="407988"/>
            <a:ext cx="9117013" cy="9937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Nitrati (o nitroderivati)</a:t>
            </a:r>
          </a:p>
          <a:p>
            <a:pPr algn="ctr" eaLnBrk="1" hangingPunct="1">
              <a:spcBef>
                <a:spcPct val="30000"/>
              </a:spcBef>
            </a:pPr>
            <a:r>
              <a:rPr lang="it-IT" altLang="en-US">
                <a:solidFill>
                  <a:srgbClr val="FF0000"/>
                </a:solidFill>
              </a:rPr>
              <a:t>tolleranza</a:t>
            </a:r>
          </a:p>
        </p:txBody>
      </p:sp>
    </p:spTree>
  </p:cSld>
  <p:clrMapOvr>
    <a:masterClrMapping/>
  </p:clrMapOvr>
  <p:transition advClick="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144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144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2622B-D43F-4DDB-88CE-7CD7ABD9FED6}" type="slidenum">
              <a:rPr lang="it-IT" altLang="en-US"/>
              <a:pPr/>
              <a:t>43</a:t>
            </a:fld>
            <a:endParaRPr lang="it-IT" altLang="en-US"/>
          </a:p>
        </p:txBody>
      </p:sp>
      <p:pic>
        <p:nvPicPr>
          <p:cNvPr id="61445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920750" y="-49213"/>
            <a:ext cx="11045825" cy="6907213"/>
          </a:xfrm>
          <a:noFill/>
        </p:spPr>
      </p:pic>
    </p:spTree>
  </p:cSld>
  <p:clrMapOvr>
    <a:masterClrMapping/>
  </p:clrMapOvr>
  <p:transition advClick="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2467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2468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919836-E0AB-4158-8F33-41F376F5CD40}" type="slidenum">
              <a:rPr lang="it-IT" altLang="en-US"/>
              <a:pPr/>
              <a:t>44</a:t>
            </a:fld>
            <a:endParaRPr lang="it-IT" altLang="en-US"/>
          </a:p>
        </p:txBody>
      </p:sp>
      <p:pic>
        <p:nvPicPr>
          <p:cNvPr id="62469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1200150" y="-220663"/>
            <a:ext cx="11430000" cy="7146926"/>
          </a:xfrm>
          <a:noFill/>
        </p:spPr>
      </p:pic>
    </p:spTree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3491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349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0B49C-6FE8-4DCE-9555-9FCA2B4FA50A}" type="slidenum">
              <a:rPr lang="it-IT" altLang="en-US"/>
              <a:pPr/>
              <a:t>45</a:t>
            </a:fld>
            <a:endParaRPr lang="it-IT" altLang="en-US"/>
          </a:p>
        </p:txBody>
      </p:sp>
      <p:pic>
        <p:nvPicPr>
          <p:cNvPr id="63493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876300" y="-6350"/>
            <a:ext cx="11087100" cy="6931025"/>
          </a:xfrm>
          <a:noFill/>
        </p:spPr>
      </p:pic>
    </p:spTree>
  </p:cSld>
  <p:clrMapOvr>
    <a:masterClrMapping/>
  </p:clrMapOvr>
  <p:transition advClick="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451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451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0D23B9-96EA-4CE6-823C-999F34EE1200}" type="slidenum">
              <a:rPr lang="it-IT" altLang="en-US"/>
              <a:pPr/>
              <a:t>46</a:t>
            </a:fld>
            <a:endParaRPr lang="it-IT" altLang="en-US"/>
          </a:p>
        </p:txBody>
      </p:sp>
      <p:pic>
        <p:nvPicPr>
          <p:cNvPr id="64517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868363" y="26988"/>
            <a:ext cx="10907713" cy="6819900"/>
          </a:xfrm>
          <a:noFill/>
        </p:spPr>
      </p:pic>
    </p:spTree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data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5539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554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2CDEE0-8ED4-4D66-AA07-A2B05D306834}" type="slidenum">
              <a:rPr lang="it-IT" altLang="en-US"/>
              <a:pPr/>
              <a:t>47</a:t>
            </a:fld>
            <a:endParaRPr lang="it-IT" altLang="en-US"/>
          </a:p>
        </p:txBody>
      </p:sp>
      <p:pic>
        <p:nvPicPr>
          <p:cNvPr id="65541" name="Picture 2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-985838" y="-30163"/>
            <a:ext cx="11061701" cy="6916738"/>
          </a:xfrm>
          <a:noFill/>
        </p:spPr>
      </p:pic>
    </p:spTree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656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050121-0059-46FF-9C92-D276BD603F39}" type="slidenum">
              <a:rPr lang="it-IT" altLang="en-US"/>
              <a:pPr/>
              <a:t>48</a:t>
            </a:fld>
            <a:endParaRPr lang="it-IT" altLang="en-US"/>
          </a:p>
        </p:txBody>
      </p:sp>
      <p:sp>
        <p:nvSpPr>
          <p:cNvPr id="66565" name="Rectangle 2"/>
          <p:cNvSpPr>
            <a:spLocks noChangeArrowheads="1"/>
          </p:cNvSpPr>
          <p:nvPr/>
        </p:nvSpPr>
        <p:spPr bwMode="auto">
          <a:xfrm>
            <a:off x="171450" y="192088"/>
            <a:ext cx="2101850" cy="1938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Contrattilità del ventricolo sinistro</a:t>
            </a:r>
          </a:p>
        </p:txBody>
      </p:sp>
      <p:sp>
        <p:nvSpPr>
          <p:cNvPr id="66566" name="Rectangle 3"/>
          <p:cNvSpPr>
            <a:spLocks noChangeArrowheads="1"/>
          </p:cNvSpPr>
          <p:nvPr/>
        </p:nvSpPr>
        <p:spPr bwMode="auto">
          <a:xfrm>
            <a:off x="171450" y="2187575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Frequenza</a:t>
            </a:r>
          </a:p>
          <a:p>
            <a:pPr algn="ctr" eaLnBrk="1" hangingPunct="1"/>
            <a:r>
              <a:rPr lang="it-IT" altLang="en-US"/>
              <a:t>cardiaca</a:t>
            </a:r>
            <a:endParaRPr lang="it-IT" altLang="en-US" sz="1800"/>
          </a:p>
        </p:txBody>
      </p:sp>
      <p:sp>
        <p:nvSpPr>
          <p:cNvPr id="66567" name="Rectangle 4"/>
          <p:cNvSpPr>
            <a:spLocks noChangeArrowheads="1"/>
          </p:cNvSpPr>
          <p:nvPr/>
        </p:nvSpPr>
        <p:spPr bwMode="auto">
          <a:xfrm>
            <a:off x="171450" y="3114675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Tensione della parete</a:t>
            </a:r>
            <a:endParaRPr lang="it-IT" altLang="en-US" sz="1800"/>
          </a:p>
        </p:txBody>
      </p:sp>
      <p:sp>
        <p:nvSpPr>
          <p:cNvPr id="66568" name="Line 5"/>
          <p:cNvSpPr>
            <a:spLocks noChangeShapeType="1"/>
          </p:cNvSpPr>
          <p:nvPr/>
        </p:nvSpPr>
        <p:spPr bwMode="auto">
          <a:xfrm>
            <a:off x="2435225" y="173038"/>
            <a:ext cx="0" cy="376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6569" name="Line 6"/>
          <p:cNvSpPr>
            <a:spLocks noChangeShapeType="1"/>
          </p:cNvSpPr>
          <p:nvPr/>
        </p:nvSpPr>
        <p:spPr bwMode="auto">
          <a:xfrm flipV="1">
            <a:off x="2435225" y="1155700"/>
            <a:ext cx="91440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6570" name="Line 7"/>
          <p:cNvSpPr>
            <a:spLocks noChangeShapeType="1"/>
          </p:cNvSpPr>
          <p:nvPr/>
        </p:nvSpPr>
        <p:spPr bwMode="auto">
          <a:xfrm flipH="1" flipV="1">
            <a:off x="1739900" y="4029075"/>
            <a:ext cx="27717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71" name="Rectangle 8"/>
          <p:cNvSpPr>
            <a:spLocks noChangeArrowheads="1"/>
          </p:cNvSpPr>
          <p:nvPr/>
        </p:nvSpPr>
        <p:spPr bwMode="auto">
          <a:xfrm>
            <a:off x="3630613" y="4864100"/>
            <a:ext cx="1528762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Pressione intra-ventricolare</a:t>
            </a:r>
          </a:p>
        </p:txBody>
      </p:sp>
      <p:sp>
        <p:nvSpPr>
          <p:cNvPr id="66572" name="Line 9"/>
          <p:cNvSpPr>
            <a:spLocks noChangeShapeType="1"/>
          </p:cNvSpPr>
          <p:nvPr/>
        </p:nvSpPr>
        <p:spPr bwMode="auto">
          <a:xfrm flipH="1" flipV="1">
            <a:off x="1149350" y="4029075"/>
            <a:ext cx="160972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73" name="Rectangle 10"/>
          <p:cNvSpPr>
            <a:spLocks noChangeArrowheads="1"/>
          </p:cNvSpPr>
          <p:nvPr/>
        </p:nvSpPr>
        <p:spPr bwMode="auto">
          <a:xfrm>
            <a:off x="2003425" y="4862513"/>
            <a:ext cx="1528763" cy="935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/>
              <a:t>raggio ventricolare (volume)</a:t>
            </a:r>
          </a:p>
        </p:txBody>
      </p:sp>
      <p:sp>
        <p:nvSpPr>
          <p:cNvPr id="66574" name="Rectangle 11"/>
          <p:cNvSpPr>
            <a:spLocks noChangeArrowheads="1"/>
          </p:cNvSpPr>
          <p:nvPr/>
        </p:nvSpPr>
        <p:spPr bwMode="auto">
          <a:xfrm>
            <a:off x="355600" y="4865688"/>
            <a:ext cx="15287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/>
            <a:endParaRPr lang="it-IT" altLang="en-US" sz="900"/>
          </a:p>
          <a:p>
            <a:pPr algn="ctr" eaLnBrk="1" hangingPunct="1"/>
            <a:r>
              <a:rPr lang="it-IT" altLang="en-US" sz="1800"/>
              <a:t>Spessore della parete</a:t>
            </a:r>
          </a:p>
          <a:p>
            <a:pPr algn="ctr" eaLnBrk="1" hangingPunct="1"/>
            <a:endParaRPr lang="it-IT" altLang="en-US" sz="900"/>
          </a:p>
        </p:txBody>
      </p:sp>
      <p:sp>
        <p:nvSpPr>
          <p:cNvPr id="66575" name="Line 12"/>
          <p:cNvSpPr>
            <a:spLocks noChangeShapeType="1"/>
          </p:cNvSpPr>
          <p:nvPr/>
        </p:nvSpPr>
        <p:spPr bwMode="auto">
          <a:xfrm flipV="1">
            <a:off x="987425" y="4029075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76" name="Line 13"/>
          <p:cNvSpPr>
            <a:spLocks noChangeShapeType="1"/>
          </p:cNvSpPr>
          <p:nvPr/>
        </p:nvSpPr>
        <p:spPr bwMode="auto">
          <a:xfrm flipH="1">
            <a:off x="5235575" y="4848225"/>
            <a:ext cx="53340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77" name="Text Box 14"/>
          <p:cNvSpPr txBox="1">
            <a:spLocks noChangeArrowheads="1"/>
          </p:cNvSpPr>
          <p:nvPr/>
        </p:nvSpPr>
        <p:spPr bwMode="auto">
          <a:xfrm>
            <a:off x="7620000" y="4518025"/>
            <a:ext cx="1546225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Precarico</a:t>
            </a:r>
          </a:p>
          <a:p>
            <a:pPr eaLnBrk="1" hangingPunct="1"/>
            <a:r>
              <a:rPr lang="it-IT" altLang="en-US" sz="1800"/>
              <a:t>(ritorno venoso)</a:t>
            </a:r>
          </a:p>
        </p:txBody>
      </p:sp>
      <p:sp>
        <p:nvSpPr>
          <p:cNvPr id="66578" name="Rectangle 15"/>
          <p:cNvSpPr>
            <a:spLocks noChangeArrowheads="1"/>
          </p:cNvSpPr>
          <p:nvPr/>
        </p:nvSpPr>
        <p:spPr bwMode="auto">
          <a:xfrm>
            <a:off x="5707063" y="4552950"/>
            <a:ext cx="15287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 sz="1800">
                <a:solidFill>
                  <a:srgbClr val="F8F8F8"/>
                </a:solidFill>
              </a:rPr>
              <a:t>Pressione diastolica</a:t>
            </a:r>
          </a:p>
        </p:txBody>
      </p:sp>
      <p:sp>
        <p:nvSpPr>
          <p:cNvPr id="66579" name="Text Box 16"/>
          <p:cNvSpPr txBox="1">
            <a:spLocks noChangeArrowheads="1"/>
          </p:cNvSpPr>
          <p:nvPr/>
        </p:nvSpPr>
        <p:spPr bwMode="auto">
          <a:xfrm>
            <a:off x="7239000" y="468471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66580" name="Line 17"/>
          <p:cNvSpPr>
            <a:spLocks noChangeShapeType="1"/>
          </p:cNvSpPr>
          <p:nvPr/>
        </p:nvSpPr>
        <p:spPr bwMode="auto">
          <a:xfrm flipH="1">
            <a:off x="5159375" y="3914775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81" name="Text Box 18"/>
          <p:cNvSpPr txBox="1">
            <a:spLocks noChangeArrowheads="1"/>
          </p:cNvSpPr>
          <p:nvPr/>
        </p:nvSpPr>
        <p:spPr bwMode="auto">
          <a:xfrm>
            <a:off x="7620000" y="3317875"/>
            <a:ext cx="1736725" cy="9239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Postcarico</a:t>
            </a:r>
          </a:p>
          <a:p>
            <a:pPr eaLnBrk="1" hangingPunct="1"/>
            <a:r>
              <a:rPr lang="it-IT" altLang="en-US" sz="1800"/>
              <a:t>(pressione arteriosa)</a:t>
            </a:r>
          </a:p>
        </p:txBody>
      </p:sp>
      <p:sp>
        <p:nvSpPr>
          <p:cNvPr id="66582" name="Rectangle 19"/>
          <p:cNvSpPr>
            <a:spLocks noChangeArrowheads="1"/>
          </p:cNvSpPr>
          <p:nvPr/>
        </p:nvSpPr>
        <p:spPr bwMode="auto">
          <a:xfrm>
            <a:off x="5707063" y="3429000"/>
            <a:ext cx="15287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 sz="1800">
                <a:solidFill>
                  <a:srgbClr val="F8F8F8"/>
                </a:solidFill>
              </a:rPr>
              <a:t>Pressione sistolica</a:t>
            </a:r>
          </a:p>
        </p:txBody>
      </p:sp>
      <p:sp>
        <p:nvSpPr>
          <p:cNvPr id="66583" name="Text Box 20"/>
          <p:cNvSpPr txBox="1">
            <a:spLocks noChangeArrowheads="1"/>
          </p:cNvSpPr>
          <p:nvPr/>
        </p:nvSpPr>
        <p:spPr bwMode="auto">
          <a:xfrm>
            <a:off x="7239000" y="352266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66584" name="Rectangle 21"/>
          <p:cNvSpPr>
            <a:spLocks noChangeArrowheads="1"/>
          </p:cNvSpPr>
          <p:nvPr/>
        </p:nvSpPr>
        <p:spPr bwMode="auto">
          <a:xfrm>
            <a:off x="3511550" y="581025"/>
            <a:ext cx="1647825" cy="860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richiesta </a:t>
            </a:r>
          </a:p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d’ossigeno</a:t>
            </a:r>
          </a:p>
        </p:txBody>
      </p:sp>
      <p:sp>
        <p:nvSpPr>
          <p:cNvPr id="66585" name="Text Box 22"/>
          <p:cNvSpPr txBox="1">
            <a:spLocks noChangeArrowheads="1"/>
          </p:cNvSpPr>
          <p:nvPr/>
        </p:nvSpPr>
        <p:spPr bwMode="auto">
          <a:xfrm>
            <a:off x="5708650" y="350838"/>
            <a:ext cx="3435350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3200">
                <a:solidFill>
                  <a:srgbClr val="66FF33"/>
                </a:solidFill>
              </a:rPr>
              <a:t>Riassunto meccanismo anti-anginoso dei</a:t>
            </a:r>
          </a:p>
          <a:p>
            <a:pPr eaLnBrk="1" hangingPunct="1"/>
            <a:r>
              <a:rPr lang="it-IT" altLang="en-US" sz="3200">
                <a:solidFill>
                  <a:srgbClr val="66FF33"/>
                </a:solidFill>
                <a:latin typeface="Symbol" pitchFamily="18" charset="2"/>
              </a:rPr>
              <a:t>b</a:t>
            </a:r>
            <a:r>
              <a:rPr lang="it-IT" altLang="en-US" sz="3200">
                <a:solidFill>
                  <a:srgbClr val="66FF33"/>
                </a:solidFill>
              </a:rPr>
              <a:t>-bloccanti</a:t>
            </a:r>
          </a:p>
        </p:txBody>
      </p:sp>
      <p:sp>
        <p:nvSpPr>
          <p:cNvPr id="66586" name="Line 24"/>
          <p:cNvSpPr>
            <a:spLocks noChangeShapeType="1"/>
          </p:cNvSpPr>
          <p:nvPr/>
        </p:nvSpPr>
        <p:spPr bwMode="auto">
          <a:xfrm rot="10800000">
            <a:off x="4300538" y="3319463"/>
            <a:ext cx="1423987" cy="4048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87" name="Rectangle 25"/>
          <p:cNvSpPr>
            <a:spLocks noChangeArrowheads="1"/>
          </p:cNvSpPr>
          <p:nvPr/>
        </p:nvSpPr>
        <p:spPr bwMode="auto">
          <a:xfrm rot="-2992255">
            <a:off x="3024188" y="2709863"/>
            <a:ext cx="2387600" cy="49530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chemeClr val="bg1"/>
                </a:solidFill>
              </a:rPr>
              <a:t>rimodellamento</a:t>
            </a:r>
          </a:p>
        </p:txBody>
      </p:sp>
      <p:sp>
        <p:nvSpPr>
          <p:cNvPr id="66588" name="Line 26"/>
          <p:cNvSpPr>
            <a:spLocks noChangeShapeType="1"/>
          </p:cNvSpPr>
          <p:nvPr/>
        </p:nvSpPr>
        <p:spPr bwMode="auto">
          <a:xfrm>
            <a:off x="2252663" y="1114425"/>
            <a:ext cx="1795462" cy="1619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89" name="Line 27"/>
          <p:cNvSpPr>
            <a:spLocks noChangeShapeType="1"/>
          </p:cNvSpPr>
          <p:nvPr/>
        </p:nvSpPr>
        <p:spPr bwMode="auto">
          <a:xfrm rot="10800000">
            <a:off x="4157663" y="3524250"/>
            <a:ext cx="1538287" cy="1285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1231900" name="Freeform 28"/>
          <p:cNvSpPr>
            <a:spLocks/>
          </p:cNvSpPr>
          <p:nvPr/>
        </p:nvSpPr>
        <p:spPr bwMode="auto">
          <a:xfrm>
            <a:off x="2870200" y="1555750"/>
            <a:ext cx="2540000" cy="2797175"/>
          </a:xfrm>
          <a:custGeom>
            <a:avLst/>
            <a:gdLst>
              <a:gd name="T0" fmla="*/ 2147483646 w 1600"/>
              <a:gd name="T1" fmla="*/ 2147483646 h 1762"/>
              <a:gd name="T2" fmla="*/ 2147483646 w 1600"/>
              <a:gd name="T3" fmla="*/ 2147483646 h 1762"/>
              <a:gd name="T4" fmla="*/ 2147483646 w 1600"/>
              <a:gd name="T5" fmla="*/ 2147483646 h 1762"/>
              <a:gd name="T6" fmla="*/ 2147483646 w 1600"/>
              <a:gd name="T7" fmla="*/ 2147483646 h 1762"/>
              <a:gd name="T8" fmla="*/ 2147483646 w 1600"/>
              <a:gd name="T9" fmla="*/ 2147483646 h 1762"/>
              <a:gd name="T10" fmla="*/ 2147483646 w 1600"/>
              <a:gd name="T11" fmla="*/ 2147483646 h 1762"/>
              <a:gd name="T12" fmla="*/ 2147483646 w 1600"/>
              <a:gd name="T13" fmla="*/ 2147483646 h 1762"/>
              <a:gd name="T14" fmla="*/ 2147483646 w 1600"/>
              <a:gd name="T15" fmla="*/ 2147483646 h 1762"/>
              <a:gd name="T16" fmla="*/ 2147483646 w 1600"/>
              <a:gd name="T17" fmla="*/ 2147483646 h 1762"/>
              <a:gd name="T18" fmla="*/ 2147483646 w 1600"/>
              <a:gd name="T19" fmla="*/ 2147483646 h 1762"/>
              <a:gd name="T20" fmla="*/ 2147483646 w 1600"/>
              <a:gd name="T21" fmla="*/ 2147483646 h 17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0"/>
              <a:gd name="T34" fmla="*/ 0 h 1762"/>
              <a:gd name="T35" fmla="*/ 1600 w 1600"/>
              <a:gd name="T36" fmla="*/ 1762 h 17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0" h="1762">
                <a:moveTo>
                  <a:pt x="748" y="796"/>
                </a:moveTo>
                <a:cubicBezTo>
                  <a:pt x="611" y="809"/>
                  <a:pt x="474" y="822"/>
                  <a:pt x="352" y="892"/>
                </a:cubicBezTo>
                <a:cubicBezTo>
                  <a:pt x="230" y="962"/>
                  <a:pt x="32" y="1084"/>
                  <a:pt x="16" y="1216"/>
                </a:cubicBezTo>
                <a:cubicBezTo>
                  <a:pt x="0" y="1348"/>
                  <a:pt x="160" y="1606"/>
                  <a:pt x="256" y="1684"/>
                </a:cubicBezTo>
                <a:cubicBezTo>
                  <a:pt x="352" y="1762"/>
                  <a:pt x="462" y="1702"/>
                  <a:pt x="592" y="1684"/>
                </a:cubicBezTo>
                <a:cubicBezTo>
                  <a:pt x="722" y="1666"/>
                  <a:pt x="916" y="1636"/>
                  <a:pt x="1036" y="1576"/>
                </a:cubicBezTo>
                <a:cubicBezTo>
                  <a:pt x="1156" y="1516"/>
                  <a:pt x="1222" y="1530"/>
                  <a:pt x="1312" y="1324"/>
                </a:cubicBezTo>
                <a:cubicBezTo>
                  <a:pt x="1402" y="1118"/>
                  <a:pt x="1552" y="536"/>
                  <a:pt x="1576" y="340"/>
                </a:cubicBezTo>
                <a:cubicBezTo>
                  <a:pt x="1600" y="144"/>
                  <a:pt x="1536" y="184"/>
                  <a:pt x="1456" y="148"/>
                </a:cubicBezTo>
                <a:cubicBezTo>
                  <a:pt x="1376" y="112"/>
                  <a:pt x="1260" y="0"/>
                  <a:pt x="1096" y="124"/>
                </a:cubicBezTo>
                <a:cubicBezTo>
                  <a:pt x="932" y="248"/>
                  <a:pt x="702" y="570"/>
                  <a:pt x="472" y="892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6591" name="Freeform 30"/>
          <p:cNvSpPr>
            <a:spLocks/>
          </p:cNvSpPr>
          <p:nvPr/>
        </p:nvSpPr>
        <p:spPr bwMode="auto">
          <a:xfrm>
            <a:off x="3524250" y="4648200"/>
            <a:ext cx="1695450" cy="1511300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5737225" y="3222625"/>
            <a:ext cx="1441450" cy="949325"/>
          </a:xfrm>
          <a:custGeom>
            <a:avLst/>
            <a:gdLst>
              <a:gd name="T0" fmla="*/ 2147483646 w 908"/>
              <a:gd name="T1" fmla="*/ 2147483646 h 598"/>
              <a:gd name="T2" fmla="*/ 2147483646 w 908"/>
              <a:gd name="T3" fmla="*/ 2147483646 h 598"/>
              <a:gd name="T4" fmla="*/ 2147483646 w 908"/>
              <a:gd name="T5" fmla="*/ 2147483646 h 598"/>
              <a:gd name="T6" fmla="*/ 2147483646 w 908"/>
              <a:gd name="T7" fmla="*/ 2147483646 h 598"/>
              <a:gd name="T8" fmla="*/ 2147483646 w 908"/>
              <a:gd name="T9" fmla="*/ 2147483646 h 598"/>
              <a:gd name="T10" fmla="*/ 2147483646 w 908"/>
              <a:gd name="T11" fmla="*/ 2147483646 h 598"/>
              <a:gd name="T12" fmla="*/ 2147483646 w 908"/>
              <a:gd name="T13" fmla="*/ 2147483646 h 5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8"/>
              <a:gd name="T22" fmla="*/ 0 h 598"/>
              <a:gd name="T23" fmla="*/ 908 w 908"/>
              <a:gd name="T24" fmla="*/ 598 h 5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8" h="598">
                <a:moveTo>
                  <a:pt x="874" y="214"/>
                </a:moveTo>
                <a:cubicBezTo>
                  <a:pt x="687" y="107"/>
                  <a:pt x="500" y="0"/>
                  <a:pt x="358" y="10"/>
                </a:cubicBezTo>
                <a:cubicBezTo>
                  <a:pt x="216" y="20"/>
                  <a:pt x="44" y="184"/>
                  <a:pt x="22" y="274"/>
                </a:cubicBezTo>
                <a:cubicBezTo>
                  <a:pt x="0" y="364"/>
                  <a:pt x="126" y="502"/>
                  <a:pt x="226" y="550"/>
                </a:cubicBezTo>
                <a:cubicBezTo>
                  <a:pt x="326" y="598"/>
                  <a:pt x="512" y="580"/>
                  <a:pt x="622" y="562"/>
                </a:cubicBezTo>
                <a:cubicBezTo>
                  <a:pt x="732" y="544"/>
                  <a:pt x="864" y="534"/>
                  <a:pt x="886" y="442"/>
                </a:cubicBezTo>
                <a:cubicBezTo>
                  <a:pt x="908" y="350"/>
                  <a:pt x="831" y="180"/>
                  <a:pt x="754" y="10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0" y="2157413"/>
            <a:ext cx="2447925" cy="935037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6594" name="Freeform 35"/>
          <p:cNvSpPr>
            <a:spLocks/>
          </p:cNvSpPr>
          <p:nvPr/>
        </p:nvSpPr>
        <p:spPr bwMode="auto">
          <a:xfrm rot="10800000">
            <a:off x="0" y="158750"/>
            <a:ext cx="2419350" cy="2146300"/>
          </a:xfrm>
          <a:custGeom>
            <a:avLst/>
            <a:gdLst>
              <a:gd name="T0" fmla="*/ 2147483646 w 2046"/>
              <a:gd name="T1" fmla="*/ 2147483646 h 668"/>
              <a:gd name="T2" fmla="*/ 2147483646 w 2046"/>
              <a:gd name="T3" fmla="*/ 2147483646 h 668"/>
              <a:gd name="T4" fmla="*/ 2147483646 w 2046"/>
              <a:gd name="T5" fmla="*/ 2147483646 h 668"/>
              <a:gd name="T6" fmla="*/ 2147483646 w 2046"/>
              <a:gd name="T7" fmla="*/ 2147483646 h 668"/>
              <a:gd name="T8" fmla="*/ 2147483646 w 2046"/>
              <a:gd name="T9" fmla="*/ 2147483646 h 668"/>
              <a:gd name="T10" fmla="*/ 2147483646 w 2046"/>
              <a:gd name="T11" fmla="*/ 2147483646 h 668"/>
              <a:gd name="T12" fmla="*/ 2147483646 w 2046"/>
              <a:gd name="T13" fmla="*/ 2147483646 h 6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6"/>
              <a:gd name="T22" fmla="*/ 0 h 668"/>
              <a:gd name="T23" fmla="*/ 2046 w 2046"/>
              <a:gd name="T24" fmla="*/ 668 h 6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6" h="668">
                <a:moveTo>
                  <a:pt x="1392" y="206"/>
                </a:moveTo>
                <a:cubicBezTo>
                  <a:pt x="1145" y="126"/>
                  <a:pt x="898" y="46"/>
                  <a:pt x="708" y="62"/>
                </a:cubicBezTo>
                <a:cubicBezTo>
                  <a:pt x="518" y="78"/>
                  <a:pt x="326" y="208"/>
                  <a:pt x="252" y="302"/>
                </a:cubicBezTo>
                <a:cubicBezTo>
                  <a:pt x="178" y="396"/>
                  <a:pt x="0" y="584"/>
                  <a:pt x="264" y="626"/>
                </a:cubicBezTo>
                <a:cubicBezTo>
                  <a:pt x="528" y="668"/>
                  <a:pt x="1626" y="646"/>
                  <a:pt x="1836" y="554"/>
                </a:cubicBezTo>
                <a:cubicBezTo>
                  <a:pt x="2046" y="462"/>
                  <a:pt x="1702" y="148"/>
                  <a:pt x="1524" y="74"/>
                </a:cubicBezTo>
                <a:cubicBezTo>
                  <a:pt x="1346" y="0"/>
                  <a:pt x="1057" y="55"/>
                  <a:pt x="768" y="11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9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758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A476EE-AB1C-4B7C-8C89-C0B6B2EEA1C0}" type="slidenum">
              <a:rPr lang="it-IT" altLang="en-US"/>
              <a:pPr/>
              <a:t>49</a:t>
            </a:fld>
            <a:endParaRPr lang="it-IT" altLang="en-US"/>
          </a:p>
        </p:txBody>
      </p:sp>
      <p:sp useBgFill="1">
        <p:nvSpPr>
          <p:cNvPr id="67589" name="Rectangle 24"/>
          <p:cNvSpPr>
            <a:spLocks noChangeArrowheads="1"/>
          </p:cNvSpPr>
          <p:nvPr/>
        </p:nvSpPr>
        <p:spPr bwMode="auto">
          <a:xfrm>
            <a:off x="0" y="6000750"/>
            <a:ext cx="9144000" cy="116205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endParaRPr lang="en-US" altLang="en-US"/>
          </a:p>
        </p:txBody>
      </p:sp>
      <p:sp>
        <p:nvSpPr>
          <p:cNvPr id="67590" name="Line 2"/>
          <p:cNvSpPr>
            <a:spLocks noChangeShapeType="1"/>
          </p:cNvSpPr>
          <p:nvPr/>
        </p:nvSpPr>
        <p:spPr bwMode="auto">
          <a:xfrm flipV="1">
            <a:off x="3409950" y="4552950"/>
            <a:ext cx="78105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91" name="Rectangle 3"/>
          <p:cNvSpPr>
            <a:spLocks noChangeArrowheads="1"/>
          </p:cNvSpPr>
          <p:nvPr/>
        </p:nvSpPr>
        <p:spPr bwMode="auto">
          <a:xfrm>
            <a:off x="256381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67592" name="Line 4"/>
          <p:cNvSpPr>
            <a:spLocks noChangeShapeType="1"/>
          </p:cNvSpPr>
          <p:nvPr/>
        </p:nvSpPr>
        <p:spPr bwMode="auto">
          <a:xfrm flipV="1">
            <a:off x="4000500" y="1885950"/>
            <a:ext cx="11049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93" name="Rectangle 5"/>
          <p:cNvSpPr>
            <a:spLocks noChangeArrowheads="1"/>
          </p:cNvSpPr>
          <p:nvPr/>
        </p:nvSpPr>
        <p:spPr bwMode="auto">
          <a:xfrm>
            <a:off x="1725613" y="2041525"/>
            <a:ext cx="2314575" cy="1323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2000"/>
              <a:t>Pressione parziale d’ossigeno nel sangue arterioso</a:t>
            </a:r>
          </a:p>
        </p:txBody>
      </p:sp>
      <p:sp>
        <p:nvSpPr>
          <p:cNvPr id="67594" name="Rectangle 6"/>
          <p:cNvSpPr>
            <a:spLocks noChangeArrowheads="1"/>
          </p:cNvSpPr>
          <p:nvPr/>
        </p:nvSpPr>
        <p:spPr bwMode="auto">
          <a:xfrm>
            <a:off x="6715125" y="2816225"/>
            <a:ext cx="2314575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Flusso coronarico</a:t>
            </a:r>
          </a:p>
        </p:txBody>
      </p:sp>
      <p:sp>
        <p:nvSpPr>
          <p:cNvPr id="67595" name="Line 7"/>
          <p:cNvSpPr>
            <a:spLocks noChangeShapeType="1"/>
          </p:cNvSpPr>
          <p:nvPr/>
        </p:nvSpPr>
        <p:spPr bwMode="auto">
          <a:xfrm flipH="1" flipV="1">
            <a:off x="7448550" y="1847850"/>
            <a:ext cx="1066800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96" name="Line 8"/>
          <p:cNvSpPr>
            <a:spLocks noChangeShapeType="1"/>
          </p:cNvSpPr>
          <p:nvPr/>
        </p:nvSpPr>
        <p:spPr bwMode="auto">
          <a:xfrm flipV="1">
            <a:off x="5905500" y="3352800"/>
            <a:ext cx="8001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97" name="Rectangle 9"/>
          <p:cNvSpPr>
            <a:spLocks noChangeArrowheads="1"/>
          </p:cNvSpPr>
          <p:nvPr/>
        </p:nvSpPr>
        <p:spPr bwMode="auto">
          <a:xfrm>
            <a:off x="4205288" y="2879725"/>
            <a:ext cx="2043112" cy="119062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it-IT" altLang="en-US" sz="1800">
                <a:solidFill>
                  <a:srgbClr val="F8F8F8"/>
                </a:solidFill>
              </a:rPr>
              <a:t>Pressione di per-fusione (pressio-ne aortica dia-stolica)</a:t>
            </a:r>
          </a:p>
        </p:txBody>
      </p:sp>
      <p:sp>
        <p:nvSpPr>
          <p:cNvPr id="67598" name="Line 10"/>
          <p:cNvSpPr>
            <a:spLocks noChangeShapeType="1"/>
          </p:cNvSpPr>
          <p:nvPr/>
        </p:nvSpPr>
        <p:spPr bwMode="auto">
          <a:xfrm flipV="1">
            <a:off x="6057900" y="3695700"/>
            <a:ext cx="819150" cy="704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599" name="Rectangle 11"/>
          <p:cNvSpPr>
            <a:spLocks noChangeArrowheads="1"/>
          </p:cNvSpPr>
          <p:nvPr/>
        </p:nvSpPr>
        <p:spPr bwMode="auto">
          <a:xfrm>
            <a:off x="4205288" y="4222750"/>
            <a:ext cx="204311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 </a:t>
            </a:r>
            <a:r>
              <a:rPr lang="it-IT" altLang="en-US" sz="1800">
                <a:solidFill>
                  <a:srgbClr val="F8F8F8"/>
                </a:solidFill>
              </a:rPr>
              <a:t>Durata della diastole</a:t>
            </a:r>
          </a:p>
        </p:txBody>
      </p:sp>
      <p:sp>
        <p:nvSpPr>
          <p:cNvPr id="67600" name="Line 12"/>
          <p:cNvSpPr>
            <a:spLocks noChangeShapeType="1"/>
          </p:cNvSpPr>
          <p:nvPr/>
        </p:nvSpPr>
        <p:spPr bwMode="auto">
          <a:xfrm flipV="1">
            <a:off x="7905750" y="371475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601" name="Rectangle 13"/>
          <p:cNvSpPr>
            <a:spLocks noChangeArrowheads="1"/>
          </p:cNvSpPr>
          <p:nvPr/>
        </p:nvSpPr>
        <p:spPr bwMode="auto">
          <a:xfrm>
            <a:off x="6453188" y="4243388"/>
            <a:ext cx="26336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</a:rPr>
              <a:t>Resistenza vascolare delle singole coronarie</a:t>
            </a:r>
          </a:p>
        </p:txBody>
      </p:sp>
      <p:sp>
        <p:nvSpPr>
          <p:cNvPr id="67602" name="Rectangle 14"/>
          <p:cNvSpPr>
            <a:spLocks noChangeArrowheads="1"/>
          </p:cNvSpPr>
          <p:nvPr/>
        </p:nvSpPr>
        <p:spPr bwMode="auto">
          <a:xfrm>
            <a:off x="5116513" y="33020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estrazione d’ossigeno</a:t>
            </a:r>
          </a:p>
        </p:txBody>
      </p:sp>
      <p:sp>
        <p:nvSpPr>
          <p:cNvPr id="67603" name="Rectangle 15"/>
          <p:cNvSpPr>
            <a:spLocks noChangeArrowheads="1"/>
          </p:cNvSpPr>
          <p:nvPr/>
        </p:nvSpPr>
        <p:spPr bwMode="auto">
          <a:xfrm>
            <a:off x="5135563" y="141605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quantità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67604" name="Line 16"/>
          <p:cNvSpPr>
            <a:spLocks noChangeShapeType="1"/>
          </p:cNvSpPr>
          <p:nvPr/>
        </p:nvSpPr>
        <p:spPr bwMode="auto">
          <a:xfrm flipH="1" flipV="1">
            <a:off x="4267200" y="1085850"/>
            <a:ext cx="8382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605" name="Line 17"/>
          <p:cNvSpPr>
            <a:spLocks noChangeShapeType="1"/>
          </p:cNvSpPr>
          <p:nvPr/>
        </p:nvSpPr>
        <p:spPr bwMode="auto">
          <a:xfrm rot="-5400000" flipH="1" flipV="1">
            <a:off x="4505325" y="466725"/>
            <a:ext cx="34290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606" name="Rectangle 18"/>
          <p:cNvSpPr>
            <a:spLocks noChangeArrowheads="1"/>
          </p:cNvSpPr>
          <p:nvPr/>
        </p:nvSpPr>
        <p:spPr bwMode="auto">
          <a:xfrm>
            <a:off x="1390650" y="4705350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Frequenza</a:t>
            </a:r>
          </a:p>
          <a:p>
            <a:pPr algn="ctr" eaLnBrk="1" hangingPunct="1"/>
            <a:r>
              <a:rPr lang="it-IT" altLang="en-US"/>
              <a:t>cardiaca</a:t>
            </a:r>
            <a:endParaRPr lang="it-IT" altLang="en-US" sz="1800"/>
          </a:p>
        </p:txBody>
      </p:sp>
      <p:sp>
        <p:nvSpPr>
          <p:cNvPr id="67607" name="Freeform 19"/>
          <p:cNvSpPr>
            <a:spLocks/>
          </p:cNvSpPr>
          <p:nvPr/>
        </p:nvSpPr>
        <p:spPr bwMode="auto">
          <a:xfrm>
            <a:off x="1276350" y="4114800"/>
            <a:ext cx="5032375" cy="1771650"/>
          </a:xfrm>
          <a:custGeom>
            <a:avLst/>
            <a:gdLst>
              <a:gd name="T0" fmla="*/ 0 w 3170"/>
              <a:gd name="T1" fmla="*/ 2147483646 h 1116"/>
              <a:gd name="T2" fmla="*/ 2147483646 w 3170"/>
              <a:gd name="T3" fmla="*/ 2147483646 h 1116"/>
              <a:gd name="T4" fmla="*/ 2147483646 w 3170"/>
              <a:gd name="T5" fmla="*/ 2147483646 h 1116"/>
              <a:gd name="T6" fmla="*/ 2147483646 w 3170"/>
              <a:gd name="T7" fmla="*/ 2147483646 h 1116"/>
              <a:gd name="T8" fmla="*/ 2147483646 w 3170"/>
              <a:gd name="T9" fmla="*/ 2147483646 h 1116"/>
              <a:gd name="T10" fmla="*/ 2147483646 w 3170"/>
              <a:gd name="T11" fmla="*/ 2147483646 h 1116"/>
              <a:gd name="T12" fmla="*/ 2147483646 w 3170"/>
              <a:gd name="T13" fmla="*/ 2147483646 h 1116"/>
              <a:gd name="T14" fmla="*/ 2147483646 w 3170"/>
              <a:gd name="T15" fmla="*/ 2147483646 h 1116"/>
              <a:gd name="T16" fmla="*/ 2147483646 w 3170"/>
              <a:gd name="T17" fmla="*/ 2147483646 h 1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70"/>
              <a:gd name="T28" fmla="*/ 0 h 1116"/>
              <a:gd name="T29" fmla="*/ 3170 w 3170"/>
              <a:gd name="T30" fmla="*/ 1116 h 1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70" h="1116">
                <a:moveTo>
                  <a:pt x="0" y="636"/>
                </a:moveTo>
                <a:cubicBezTo>
                  <a:pt x="136" y="840"/>
                  <a:pt x="272" y="1044"/>
                  <a:pt x="684" y="1068"/>
                </a:cubicBezTo>
                <a:cubicBezTo>
                  <a:pt x="1096" y="1092"/>
                  <a:pt x="2070" y="900"/>
                  <a:pt x="2472" y="780"/>
                </a:cubicBezTo>
                <a:cubicBezTo>
                  <a:pt x="2874" y="660"/>
                  <a:pt x="3022" y="460"/>
                  <a:pt x="3096" y="348"/>
                </a:cubicBezTo>
                <a:cubicBezTo>
                  <a:pt x="3170" y="236"/>
                  <a:pt x="3046" y="162"/>
                  <a:pt x="2916" y="108"/>
                </a:cubicBezTo>
                <a:cubicBezTo>
                  <a:pt x="2786" y="54"/>
                  <a:pt x="2600" y="32"/>
                  <a:pt x="2316" y="24"/>
                </a:cubicBezTo>
                <a:cubicBezTo>
                  <a:pt x="2032" y="16"/>
                  <a:pt x="1572" y="0"/>
                  <a:pt x="1212" y="60"/>
                </a:cubicBezTo>
                <a:cubicBezTo>
                  <a:pt x="852" y="120"/>
                  <a:pt x="302" y="208"/>
                  <a:pt x="156" y="384"/>
                </a:cubicBezTo>
                <a:cubicBezTo>
                  <a:pt x="10" y="560"/>
                  <a:pt x="304" y="994"/>
                  <a:pt x="336" y="1116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7608" name="Freeform 20"/>
          <p:cNvSpPr>
            <a:spLocks/>
          </p:cNvSpPr>
          <p:nvPr/>
        </p:nvSpPr>
        <p:spPr bwMode="auto">
          <a:xfrm>
            <a:off x="6076950" y="3959225"/>
            <a:ext cx="3248025" cy="1060450"/>
          </a:xfrm>
          <a:custGeom>
            <a:avLst/>
            <a:gdLst>
              <a:gd name="T0" fmla="*/ 2147483646 w 2046"/>
              <a:gd name="T1" fmla="*/ 2147483646 h 668"/>
              <a:gd name="T2" fmla="*/ 2147483646 w 2046"/>
              <a:gd name="T3" fmla="*/ 2147483646 h 668"/>
              <a:gd name="T4" fmla="*/ 2147483646 w 2046"/>
              <a:gd name="T5" fmla="*/ 2147483646 h 668"/>
              <a:gd name="T6" fmla="*/ 2147483646 w 2046"/>
              <a:gd name="T7" fmla="*/ 2147483646 h 668"/>
              <a:gd name="T8" fmla="*/ 2147483646 w 2046"/>
              <a:gd name="T9" fmla="*/ 2147483646 h 668"/>
              <a:gd name="T10" fmla="*/ 2147483646 w 2046"/>
              <a:gd name="T11" fmla="*/ 2147483646 h 668"/>
              <a:gd name="T12" fmla="*/ 2147483646 w 2046"/>
              <a:gd name="T13" fmla="*/ 2147483646 h 6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6"/>
              <a:gd name="T22" fmla="*/ 0 h 668"/>
              <a:gd name="T23" fmla="*/ 2046 w 2046"/>
              <a:gd name="T24" fmla="*/ 668 h 6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6" h="668">
                <a:moveTo>
                  <a:pt x="1392" y="206"/>
                </a:moveTo>
                <a:cubicBezTo>
                  <a:pt x="1145" y="126"/>
                  <a:pt x="898" y="46"/>
                  <a:pt x="708" y="62"/>
                </a:cubicBezTo>
                <a:cubicBezTo>
                  <a:pt x="518" y="78"/>
                  <a:pt x="326" y="208"/>
                  <a:pt x="252" y="302"/>
                </a:cubicBezTo>
                <a:cubicBezTo>
                  <a:pt x="178" y="396"/>
                  <a:pt x="0" y="584"/>
                  <a:pt x="264" y="626"/>
                </a:cubicBezTo>
                <a:cubicBezTo>
                  <a:pt x="528" y="668"/>
                  <a:pt x="1626" y="646"/>
                  <a:pt x="1836" y="554"/>
                </a:cubicBezTo>
                <a:cubicBezTo>
                  <a:pt x="2046" y="462"/>
                  <a:pt x="1702" y="148"/>
                  <a:pt x="1524" y="74"/>
                </a:cubicBezTo>
                <a:cubicBezTo>
                  <a:pt x="1346" y="0"/>
                  <a:pt x="1057" y="55"/>
                  <a:pt x="768" y="11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67609" name="Line 21"/>
          <p:cNvSpPr>
            <a:spLocks noChangeShapeType="1"/>
          </p:cNvSpPr>
          <p:nvPr/>
        </p:nvSpPr>
        <p:spPr bwMode="auto">
          <a:xfrm>
            <a:off x="7391400" y="4991100"/>
            <a:ext cx="0" cy="66675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7610" name="Text Box 22"/>
          <p:cNvSpPr txBox="1">
            <a:spLocks noChangeArrowheads="1"/>
          </p:cNvSpPr>
          <p:nvPr/>
        </p:nvSpPr>
        <p:spPr bwMode="auto">
          <a:xfrm>
            <a:off x="4327525" y="5608638"/>
            <a:ext cx="4816475" cy="1311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>
                <a:solidFill>
                  <a:srgbClr val="66FF33"/>
                </a:solidFill>
              </a:rPr>
              <a:t>Le coronarie sane (con minor mediatori locali) avrebbero una vasocostrizione che dirotterebbe il flusso ematico  nelle coronarie parzialmente occluse</a:t>
            </a:r>
          </a:p>
        </p:txBody>
      </p:sp>
      <p:sp>
        <p:nvSpPr>
          <p:cNvPr id="67611" name="Text Box 23"/>
          <p:cNvSpPr txBox="1">
            <a:spLocks noChangeArrowheads="1"/>
          </p:cNvSpPr>
          <p:nvPr/>
        </p:nvSpPr>
        <p:spPr bwMode="auto">
          <a:xfrm>
            <a:off x="114300" y="160338"/>
            <a:ext cx="343535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Riassunto meccanismo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anti-anginoso 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dei </a:t>
            </a:r>
            <a:r>
              <a:rPr lang="it-IT" altLang="en-US" sz="2800">
                <a:solidFill>
                  <a:srgbClr val="66FF33"/>
                </a:solidFill>
                <a:latin typeface="Symbol" pitchFamily="18" charset="2"/>
              </a:rPr>
              <a:t>b</a:t>
            </a:r>
            <a:r>
              <a:rPr lang="it-IT" altLang="en-US" sz="2800">
                <a:solidFill>
                  <a:srgbClr val="66FF33"/>
                </a:solidFill>
              </a:rPr>
              <a:t>-bloccanti</a:t>
            </a:r>
            <a:endParaRPr lang="it-IT" altLang="en-US">
              <a:solidFill>
                <a:srgbClr val="66FF33"/>
              </a:solidFill>
            </a:endParaRPr>
          </a:p>
        </p:txBody>
      </p:sp>
      <p:sp>
        <p:nvSpPr>
          <p:cNvPr id="67612" name="Text Box 26"/>
          <p:cNvSpPr txBox="1">
            <a:spLocks noChangeArrowheads="1"/>
          </p:cNvSpPr>
          <p:nvPr/>
        </p:nvSpPr>
        <p:spPr bwMode="auto">
          <a:xfrm>
            <a:off x="212725" y="6065838"/>
            <a:ext cx="4337050" cy="762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200"/>
              <a:t>non indicati nell’Angina varian-te (con spasmo coronarico)</a:t>
            </a: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253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EF9735-FB06-447E-93B5-E802762D423A}" type="slidenum">
              <a:rPr lang="it-IT" altLang="en-US"/>
              <a:pPr/>
              <a:t>5</a:t>
            </a:fld>
            <a:endParaRPr lang="it-IT" altLang="en-US"/>
          </a:p>
        </p:txBody>
      </p:sp>
      <p:sp useBgFill="1">
        <p:nvSpPr>
          <p:cNvPr id="22533" name="Rectangle 11"/>
          <p:cNvSpPr>
            <a:spLocks noChangeArrowheads="1"/>
          </p:cNvSpPr>
          <p:nvPr/>
        </p:nvSpPr>
        <p:spPr bwMode="auto">
          <a:xfrm>
            <a:off x="0" y="6000750"/>
            <a:ext cx="9144000" cy="857250"/>
          </a:xfrm>
          <a:prstGeom prst="rect">
            <a:avLst/>
          </a:prstGeom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22534" name="Picture 14" descr="D:\CeaArc\14.01.jpg"/>
          <p:cNvPicPr>
            <a:picLocks noChangeAspect="1" noChangeArrowheads="1"/>
          </p:cNvPicPr>
          <p:nvPr/>
        </p:nvPicPr>
        <p:blipFill>
          <a:blip r:embed="rId2">
            <a:lum bright="-20000" contrast="60000"/>
          </a:blip>
          <a:srcRect/>
          <a:stretch>
            <a:fillRect/>
          </a:stretch>
        </p:blipFill>
        <p:spPr bwMode="auto">
          <a:xfrm>
            <a:off x="3822700" y="403225"/>
            <a:ext cx="5321300" cy="745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2"/>
          <p:cNvSpPr txBox="1">
            <a:spLocks noChangeArrowheads="1"/>
          </p:cNvSpPr>
          <p:nvPr/>
        </p:nvSpPr>
        <p:spPr bwMode="auto">
          <a:xfrm>
            <a:off x="234950" y="1201738"/>
            <a:ext cx="35369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 sz="100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>
                <a:solidFill>
                  <a:schemeClr val="accent2"/>
                </a:solidFill>
              </a:rPr>
              <a:t>Alla fine degli anni ‘70 si scopre che l’acetilcolina determina il rilassamento delle arterie solo in presenza dell’endotelio. La sostanza responsabile del rilassamento viene chiamata EDRF (endothelium-derived relaxing factor)</a:t>
            </a:r>
            <a:endParaRPr lang="it-IT" altLang="en-US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22536" name="Text Box 3"/>
          <p:cNvSpPr txBox="1">
            <a:spLocks noChangeArrowheads="1"/>
          </p:cNvSpPr>
          <p:nvPr/>
        </p:nvSpPr>
        <p:spPr bwMode="auto">
          <a:xfrm>
            <a:off x="0" y="15081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it-IT" altLang="en-US" sz="2800">
                <a:solidFill>
                  <a:srgbClr val="FF0000"/>
                </a:solidFill>
              </a:rPr>
              <a:t>OSSIDO NITRICO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2800">
                <a:solidFill>
                  <a:srgbClr val="FF0000"/>
                </a:solidFill>
              </a:rPr>
              <a:t>un prodotto endogeno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8611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548476-4EBB-48F5-A417-0E134A0701E5}" type="slidenum">
              <a:rPr lang="it-IT" altLang="en-US"/>
              <a:pPr/>
              <a:t>50</a:t>
            </a:fld>
            <a:endParaRPr lang="it-IT" altLang="en-US"/>
          </a:p>
        </p:txBody>
      </p:sp>
      <p:sp>
        <p:nvSpPr>
          <p:cNvPr id="68613" name="Text Box 2"/>
          <p:cNvSpPr txBox="1">
            <a:spLocks noChangeArrowheads="1"/>
          </p:cNvSpPr>
          <p:nvPr/>
        </p:nvSpPr>
        <p:spPr bwMode="auto">
          <a:xfrm>
            <a:off x="193675" y="331788"/>
            <a:ext cx="8874125" cy="5578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/>
              <a:t>Il sistema adrenergico gioca un ruolo di secondo piano nel controllo del flusso coronarico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/>
              <a:t>Si ritiene che il ruolo più importante sia giocato dai recettori </a:t>
            </a:r>
            <a:r>
              <a:rPr lang="it-IT" altLang="en-US" sz="2000">
                <a:latin typeface="Symbol" pitchFamily="18" charset="2"/>
              </a:rPr>
              <a:t>a</a:t>
            </a:r>
            <a:r>
              <a:rPr lang="it-IT" altLang="en-US" sz="2000"/>
              <a:t>-adrenergici, la cui attivazione può aumentare il tono vascolare ed indurre spasmo coronarico.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/>
              <a:t>I recettori beta (sia </a:t>
            </a:r>
            <a:r>
              <a:rPr lang="it-IT" altLang="en-US" sz="2000">
                <a:latin typeface="Symbol" pitchFamily="18" charset="2"/>
              </a:rPr>
              <a:t>b</a:t>
            </a:r>
            <a:r>
              <a:rPr lang="it-IT" altLang="en-US" sz="2000" baseline="-25000"/>
              <a:t>1</a:t>
            </a:r>
            <a:r>
              <a:rPr lang="it-IT" altLang="en-US" sz="2000"/>
              <a:t> che </a:t>
            </a:r>
            <a:r>
              <a:rPr lang="it-IT" altLang="en-US" sz="2000">
                <a:latin typeface="Symbol" pitchFamily="18" charset="2"/>
              </a:rPr>
              <a:t>b</a:t>
            </a:r>
            <a:r>
              <a:rPr lang="it-IT" altLang="en-US" sz="2000" baseline="-25000"/>
              <a:t>2</a:t>
            </a:r>
            <a:r>
              <a:rPr lang="it-IT" altLang="en-US" sz="2000"/>
              <a:t>, più importante </a:t>
            </a:r>
            <a:r>
              <a:rPr lang="it-IT" altLang="en-US" sz="2000">
                <a:latin typeface="Symbol" pitchFamily="18" charset="2"/>
              </a:rPr>
              <a:t>b</a:t>
            </a:r>
            <a:r>
              <a:rPr lang="it-IT" altLang="en-US" sz="2000" baseline="-25000"/>
              <a:t>1</a:t>
            </a:r>
            <a:r>
              <a:rPr lang="it-IT" altLang="en-US" sz="2000"/>
              <a:t>) hanno, eventualmente, una funzione vasodilatatoria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/>
              <a:t>Malgrado l’esistenza di qualche controversia a riguardo, sembra che i </a:t>
            </a:r>
            <a:r>
              <a:rPr lang="it-IT" altLang="en-US" sz="2000">
                <a:latin typeface="Symbol" pitchFamily="18" charset="2"/>
              </a:rPr>
              <a:t>b</a:t>
            </a:r>
            <a:r>
              <a:rPr lang="it-IT" altLang="en-US" sz="2000"/>
              <a:t>-bloccanti smascherino e potenzino gli effetti vasocostrittori indotti dall’attivazione </a:t>
            </a:r>
            <a:r>
              <a:rPr lang="it-IT" altLang="en-US" sz="2000">
                <a:latin typeface="Symbol" pitchFamily="18" charset="2"/>
              </a:rPr>
              <a:t>a</a:t>
            </a:r>
            <a:r>
              <a:rPr lang="it-IT" altLang="en-US" sz="2000"/>
              <a:t>-adrenergica. </a:t>
            </a:r>
            <a:r>
              <a:rPr lang="it-IT" altLang="en-US" sz="2000">
                <a:solidFill>
                  <a:srgbClr val="FF0000"/>
                </a:solidFill>
              </a:rPr>
              <a:t>L’effetto vasocostrittorio conseguente ai </a:t>
            </a:r>
            <a:r>
              <a:rPr lang="it-IT" altLang="en-US" sz="200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it-IT" altLang="en-US" sz="2000">
                <a:solidFill>
                  <a:srgbClr val="FF0000"/>
                </a:solidFill>
              </a:rPr>
              <a:t>-bloccanti si esplicherebbe solo sulle coronarie sane </a:t>
            </a:r>
            <a:r>
              <a:rPr lang="it-IT" altLang="en-US" sz="2000"/>
              <a:t>dove sono meno importanti i messaggi vasodilatori locali</a:t>
            </a:r>
          </a:p>
          <a:p>
            <a:pPr eaLnBrk="1" hangingPunct="1"/>
            <a:endParaRPr lang="it-IT" altLang="en-US" sz="2000"/>
          </a:p>
          <a:p>
            <a:pPr eaLnBrk="1" hangingPunct="1"/>
            <a:r>
              <a:rPr lang="it-IT" altLang="en-US" sz="2000"/>
              <a:t>Ciò spiegherebbe l’aumentato flusso ai distretti ischemici che si osserva in conseguenza all’utilizzo di </a:t>
            </a:r>
            <a:r>
              <a:rPr lang="it-IT" altLang="en-US" sz="2000">
                <a:latin typeface="Symbol" pitchFamily="18" charset="2"/>
              </a:rPr>
              <a:t>b</a:t>
            </a:r>
            <a:r>
              <a:rPr lang="it-IT" altLang="en-US" sz="2000"/>
              <a:t>-bloccanti </a:t>
            </a:r>
          </a:p>
        </p:txBody>
      </p:sp>
    </p:spTree>
  </p:cSld>
  <p:clrMapOvr>
    <a:masterClrMapping/>
  </p:clrMapOvr>
  <p:transition advClick="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6963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B0DB3-05B7-49C0-83D3-01C580645084}" type="slidenum">
              <a:rPr lang="it-IT" altLang="en-US"/>
              <a:pPr/>
              <a:t>51</a:t>
            </a:fld>
            <a:endParaRPr lang="it-IT" altLang="en-US"/>
          </a:p>
        </p:txBody>
      </p:sp>
      <p:pic>
        <p:nvPicPr>
          <p:cNvPr id="696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0"/>
            <a:ext cx="91440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5146675" y="1789113"/>
            <a:ext cx="1268413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sz="2000"/>
              <a:t>diltiazem</a:t>
            </a:r>
          </a:p>
        </p:txBody>
      </p:sp>
      <p:sp>
        <p:nvSpPr>
          <p:cNvPr id="69639" name="Text Box 4"/>
          <p:cNvSpPr txBox="1">
            <a:spLocks noChangeArrowheads="1"/>
          </p:cNvSpPr>
          <p:nvPr/>
        </p:nvSpPr>
        <p:spPr bwMode="auto">
          <a:xfrm>
            <a:off x="7299325" y="1789113"/>
            <a:ext cx="134937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sz="2000"/>
              <a:t>nifedipina</a:t>
            </a:r>
          </a:p>
        </p:txBody>
      </p:sp>
      <p:sp>
        <p:nvSpPr>
          <p:cNvPr id="69640" name="Text Box 5"/>
          <p:cNvSpPr txBox="1">
            <a:spLocks noChangeArrowheads="1"/>
          </p:cNvSpPr>
          <p:nvPr/>
        </p:nvSpPr>
        <p:spPr bwMode="auto">
          <a:xfrm>
            <a:off x="3108325" y="1789113"/>
            <a:ext cx="13049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 sz="2000"/>
              <a:t>verapamil</a:t>
            </a:r>
          </a:p>
        </p:txBody>
      </p:sp>
    </p:spTree>
  </p:cSld>
  <p:clrMapOvr>
    <a:masterClrMapping/>
  </p:clrMapOvr>
  <p:transition advClick="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71450" y="192088"/>
            <a:ext cx="2101850" cy="193833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Contrattilità del ventricolo sinistro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71450" y="2187575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Frequenza</a:t>
            </a:r>
          </a:p>
          <a:p>
            <a:pPr algn="ctr" eaLnBrk="1" hangingPunct="1"/>
            <a:r>
              <a:rPr lang="it-IT" altLang="en-US"/>
              <a:t>cardiaca</a:t>
            </a:r>
            <a:endParaRPr lang="it-IT" altLang="en-US" sz="1800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171450" y="3114675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Tensione della parete</a:t>
            </a:r>
            <a:endParaRPr lang="it-IT" altLang="en-US" sz="1800"/>
          </a:p>
        </p:txBody>
      </p:sp>
      <p:sp>
        <p:nvSpPr>
          <p:cNvPr id="70661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70662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7066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74D7EC-94A7-4C98-8460-1819250FFB43}" type="slidenum">
              <a:rPr lang="it-IT" altLang="en-US"/>
              <a:pPr/>
              <a:t>52</a:t>
            </a:fld>
            <a:endParaRPr lang="it-IT" altLang="en-US"/>
          </a:p>
        </p:txBody>
      </p:sp>
      <p:sp>
        <p:nvSpPr>
          <p:cNvPr id="70664" name="Line 5"/>
          <p:cNvSpPr>
            <a:spLocks noChangeShapeType="1"/>
          </p:cNvSpPr>
          <p:nvPr/>
        </p:nvSpPr>
        <p:spPr bwMode="auto">
          <a:xfrm>
            <a:off x="2435225" y="173038"/>
            <a:ext cx="0" cy="376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0665" name="Line 6"/>
          <p:cNvSpPr>
            <a:spLocks noChangeShapeType="1"/>
          </p:cNvSpPr>
          <p:nvPr/>
        </p:nvSpPr>
        <p:spPr bwMode="auto">
          <a:xfrm flipV="1">
            <a:off x="2435225" y="1155700"/>
            <a:ext cx="91440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0666" name="Line 7"/>
          <p:cNvSpPr>
            <a:spLocks noChangeShapeType="1"/>
          </p:cNvSpPr>
          <p:nvPr/>
        </p:nvSpPr>
        <p:spPr bwMode="auto">
          <a:xfrm flipH="1" flipV="1">
            <a:off x="1739900" y="4029075"/>
            <a:ext cx="277177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67" name="Rectangle 8"/>
          <p:cNvSpPr>
            <a:spLocks noChangeArrowheads="1"/>
          </p:cNvSpPr>
          <p:nvPr/>
        </p:nvSpPr>
        <p:spPr bwMode="auto">
          <a:xfrm>
            <a:off x="3630613" y="4864100"/>
            <a:ext cx="1528762" cy="935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ym typeface="Symbol" pitchFamily="18" charset="2"/>
              </a:rPr>
              <a:t> </a:t>
            </a:r>
            <a:r>
              <a:rPr lang="it-IT" altLang="en-US" sz="1800"/>
              <a:t>Pressione intra-ventricolare</a:t>
            </a:r>
          </a:p>
        </p:txBody>
      </p:sp>
      <p:sp>
        <p:nvSpPr>
          <p:cNvPr id="70668" name="Line 9"/>
          <p:cNvSpPr>
            <a:spLocks noChangeShapeType="1"/>
          </p:cNvSpPr>
          <p:nvPr/>
        </p:nvSpPr>
        <p:spPr bwMode="auto">
          <a:xfrm flipH="1" flipV="1">
            <a:off x="1149350" y="4029075"/>
            <a:ext cx="1609725" cy="84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69" name="Rectangle 10"/>
          <p:cNvSpPr>
            <a:spLocks noChangeArrowheads="1"/>
          </p:cNvSpPr>
          <p:nvPr/>
        </p:nvSpPr>
        <p:spPr bwMode="auto">
          <a:xfrm>
            <a:off x="2003425" y="4862513"/>
            <a:ext cx="1528763" cy="935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/>
              <a:t>raggio ventricolare (volume)</a:t>
            </a:r>
          </a:p>
        </p:txBody>
      </p:sp>
      <p:sp>
        <p:nvSpPr>
          <p:cNvPr id="70670" name="Rectangle 11"/>
          <p:cNvSpPr>
            <a:spLocks noChangeArrowheads="1"/>
          </p:cNvSpPr>
          <p:nvPr/>
        </p:nvSpPr>
        <p:spPr bwMode="auto">
          <a:xfrm>
            <a:off x="355600" y="4865688"/>
            <a:ext cx="1528763" cy="933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 eaLnBrk="1" hangingPunct="1"/>
            <a:endParaRPr lang="it-IT" altLang="en-US" sz="900"/>
          </a:p>
          <a:p>
            <a:pPr algn="ctr" eaLnBrk="1" hangingPunct="1"/>
            <a:r>
              <a:rPr lang="it-IT" altLang="en-US" sz="1800"/>
              <a:t>Spessore della parete</a:t>
            </a:r>
          </a:p>
          <a:p>
            <a:pPr algn="ctr" eaLnBrk="1" hangingPunct="1"/>
            <a:endParaRPr lang="it-IT" altLang="en-US" sz="900"/>
          </a:p>
        </p:txBody>
      </p:sp>
      <p:sp>
        <p:nvSpPr>
          <p:cNvPr id="70671" name="Line 12"/>
          <p:cNvSpPr>
            <a:spLocks noChangeShapeType="1"/>
          </p:cNvSpPr>
          <p:nvPr/>
        </p:nvSpPr>
        <p:spPr bwMode="auto">
          <a:xfrm flipV="1">
            <a:off x="987425" y="4029075"/>
            <a:ext cx="0" cy="82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72" name="Line 13"/>
          <p:cNvSpPr>
            <a:spLocks noChangeShapeType="1"/>
          </p:cNvSpPr>
          <p:nvPr/>
        </p:nvSpPr>
        <p:spPr bwMode="auto">
          <a:xfrm flipH="1">
            <a:off x="5235575" y="4848225"/>
            <a:ext cx="533400" cy="95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73" name="Text Box 14"/>
          <p:cNvSpPr txBox="1">
            <a:spLocks noChangeArrowheads="1"/>
          </p:cNvSpPr>
          <p:nvPr/>
        </p:nvSpPr>
        <p:spPr bwMode="auto">
          <a:xfrm>
            <a:off x="7620000" y="4398963"/>
            <a:ext cx="1546225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/>
              <a:t>Precarico</a:t>
            </a:r>
          </a:p>
          <a:p>
            <a:pPr eaLnBrk="1" hangingPunct="1"/>
            <a:r>
              <a:rPr lang="it-IT" altLang="en-US" sz="2000"/>
              <a:t>(ritorno venoso)</a:t>
            </a:r>
          </a:p>
        </p:txBody>
      </p:sp>
      <p:sp>
        <p:nvSpPr>
          <p:cNvPr id="70674" name="Rectangle 15"/>
          <p:cNvSpPr>
            <a:spLocks noChangeArrowheads="1"/>
          </p:cNvSpPr>
          <p:nvPr/>
        </p:nvSpPr>
        <p:spPr bwMode="auto">
          <a:xfrm>
            <a:off x="5707063" y="4552950"/>
            <a:ext cx="15287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</a:rPr>
              <a:t>Pressione diastolica</a:t>
            </a:r>
          </a:p>
        </p:txBody>
      </p:sp>
      <p:sp>
        <p:nvSpPr>
          <p:cNvPr id="70675" name="Text Box 16"/>
          <p:cNvSpPr txBox="1">
            <a:spLocks noChangeArrowheads="1"/>
          </p:cNvSpPr>
          <p:nvPr/>
        </p:nvSpPr>
        <p:spPr bwMode="auto">
          <a:xfrm>
            <a:off x="7239000" y="468471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70676" name="Line 17"/>
          <p:cNvSpPr>
            <a:spLocks noChangeShapeType="1"/>
          </p:cNvSpPr>
          <p:nvPr/>
        </p:nvSpPr>
        <p:spPr bwMode="auto">
          <a:xfrm flipH="1">
            <a:off x="5159375" y="3914775"/>
            <a:ext cx="609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77" name="Text Box 18"/>
          <p:cNvSpPr txBox="1">
            <a:spLocks noChangeArrowheads="1"/>
          </p:cNvSpPr>
          <p:nvPr/>
        </p:nvSpPr>
        <p:spPr bwMode="auto">
          <a:xfrm>
            <a:off x="7620000" y="3198813"/>
            <a:ext cx="1736725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000"/>
              <a:t>Postcarico</a:t>
            </a:r>
          </a:p>
          <a:p>
            <a:pPr eaLnBrk="1" hangingPunct="1"/>
            <a:r>
              <a:rPr lang="it-IT" altLang="en-US" sz="2000"/>
              <a:t>(pressione arteriosa)</a:t>
            </a:r>
          </a:p>
        </p:txBody>
      </p:sp>
      <p:sp>
        <p:nvSpPr>
          <p:cNvPr id="70678" name="Rectangle 19"/>
          <p:cNvSpPr>
            <a:spLocks noChangeArrowheads="1"/>
          </p:cNvSpPr>
          <p:nvPr/>
        </p:nvSpPr>
        <p:spPr bwMode="auto">
          <a:xfrm>
            <a:off x="5707063" y="3429000"/>
            <a:ext cx="1546225" cy="646113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 sz="1800">
                <a:solidFill>
                  <a:srgbClr val="F8F8F8"/>
                </a:solidFill>
              </a:rPr>
              <a:t>Pressione sistolica</a:t>
            </a:r>
          </a:p>
        </p:txBody>
      </p:sp>
      <p:sp>
        <p:nvSpPr>
          <p:cNvPr id="70679" name="Text Box 20"/>
          <p:cNvSpPr txBox="1">
            <a:spLocks noChangeArrowheads="1"/>
          </p:cNvSpPr>
          <p:nvPr/>
        </p:nvSpPr>
        <p:spPr bwMode="auto">
          <a:xfrm>
            <a:off x="7239000" y="3522663"/>
            <a:ext cx="33972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/>
              <a:t>=</a:t>
            </a:r>
          </a:p>
        </p:txBody>
      </p:sp>
      <p:sp>
        <p:nvSpPr>
          <p:cNvPr id="70680" name="Rectangle 21"/>
          <p:cNvSpPr>
            <a:spLocks noChangeArrowheads="1"/>
          </p:cNvSpPr>
          <p:nvPr/>
        </p:nvSpPr>
        <p:spPr bwMode="auto">
          <a:xfrm>
            <a:off x="3511550" y="581025"/>
            <a:ext cx="1647825" cy="8604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richiesta </a:t>
            </a:r>
          </a:p>
          <a:p>
            <a:pPr algn="ctr" eaLnBrk="1" hangingPunct="1"/>
            <a:r>
              <a:rPr lang="it-IT" altLang="en-US">
                <a:solidFill>
                  <a:srgbClr val="F8F8F8"/>
                </a:solidFill>
              </a:rPr>
              <a:t>d’ossigeno</a:t>
            </a:r>
          </a:p>
        </p:txBody>
      </p:sp>
      <p:sp>
        <p:nvSpPr>
          <p:cNvPr id="70681" name="Text Box 22"/>
          <p:cNvSpPr txBox="1">
            <a:spLocks noChangeArrowheads="1"/>
          </p:cNvSpPr>
          <p:nvPr/>
        </p:nvSpPr>
        <p:spPr bwMode="auto">
          <a:xfrm>
            <a:off x="5708650" y="350838"/>
            <a:ext cx="3435350" cy="20415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3200">
                <a:solidFill>
                  <a:srgbClr val="66FF33"/>
                </a:solidFill>
              </a:rPr>
              <a:t>Riassunto meccanismo anti-anginoso dei </a:t>
            </a:r>
          </a:p>
          <a:p>
            <a:pPr eaLnBrk="1" hangingPunct="1"/>
            <a:r>
              <a:rPr lang="it-IT" altLang="en-US" sz="3200">
                <a:solidFill>
                  <a:srgbClr val="66FF33"/>
                </a:solidFill>
              </a:rPr>
              <a:t>Ca-antagonisti</a:t>
            </a:r>
          </a:p>
        </p:txBody>
      </p:sp>
      <p:grpSp>
        <p:nvGrpSpPr>
          <p:cNvPr id="70682" name="Group 23"/>
          <p:cNvGrpSpPr>
            <a:grpSpLocks/>
          </p:cNvGrpSpPr>
          <p:nvPr/>
        </p:nvGrpSpPr>
        <p:grpSpPr bwMode="auto">
          <a:xfrm>
            <a:off x="2252663" y="1763713"/>
            <a:ext cx="3471862" cy="3046412"/>
            <a:chOff x="1395" y="1111"/>
            <a:chExt cx="2187" cy="1919"/>
          </a:xfrm>
        </p:grpSpPr>
        <p:sp>
          <p:nvSpPr>
            <p:cNvPr id="70689" name="Line 24"/>
            <p:cNvSpPr>
              <a:spLocks noChangeShapeType="1"/>
            </p:cNvSpPr>
            <p:nvPr/>
          </p:nvSpPr>
          <p:spPr bwMode="auto">
            <a:xfrm rot="10800000">
              <a:off x="2685" y="2091"/>
              <a:ext cx="897" cy="25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0690" name="Rectangle 25"/>
            <p:cNvSpPr>
              <a:spLocks noChangeArrowheads="1"/>
            </p:cNvSpPr>
            <p:nvPr/>
          </p:nvSpPr>
          <p:spPr bwMode="auto">
            <a:xfrm rot="-2992255">
              <a:off x="1881" y="1707"/>
              <a:ext cx="1504" cy="312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it-IT" altLang="en-US">
                  <a:solidFill>
                    <a:schemeClr val="bg1"/>
                  </a:solidFill>
                </a:rPr>
                <a:t>rimodellamento</a:t>
              </a:r>
            </a:p>
          </p:txBody>
        </p:sp>
        <p:sp>
          <p:nvSpPr>
            <p:cNvPr id="70691" name="Line 26"/>
            <p:cNvSpPr>
              <a:spLocks noChangeShapeType="1"/>
            </p:cNvSpPr>
            <p:nvPr/>
          </p:nvSpPr>
          <p:spPr bwMode="auto">
            <a:xfrm flipV="1">
              <a:off x="1395" y="2034"/>
              <a:ext cx="855" cy="1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0692" name="Line 27"/>
            <p:cNvSpPr>
              <a:spLocks noChangeShapeType="1"/>
            </p:cNvSpPr>
            <p:nvPr/>
          </p:nvSpPr>
          <p:spPr bwMode="auto">
            <a:xfrm rot="10800000">
              <a:off x="2595" y="2220"/>
              <a:ext cx="969" cy="8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1233948" name="Freeform 28"/>
          <p:cNvSpPr>
            <a:spLocks/>
          </p:cNvSpPr>
          <p:nvPr/>
        </p:nvSpPr>
        <p:spPr bwMode="auto">
          <a:xfrm>
            <a:off x="2870200" y="1555750"/>
            <a:ext cx="2540000" cy="2797175"/>
          </a:xfrm>
          <a:custGeom>
            <a:avLst/>
            <a:gdLst>
              <a:gd name="T0" fmla="*/ 2147483646 w 1600"/>
              <a:gd name="T1" fmla="*/ 2147483646 h 1762"/>
              <a:gd name="T2" fmla="*/ 2147483646 w 1600"/>
              <a:gd name="T3" fmla="*/ 2147483646 h 1762"/>
              <a:gd name="T4" fmla="*/ 2147483646 w 1600"/>
              <a:gd name="T5" fmla="*/ 2147483646 h 1762"/>
              <a:gd name="T6" fmla="*/ 2147483646 w 1600"/>
              <a:gd name="T7" fmla="*/ 2147483646 h 1762"/>
              <a:gd name="T8" fmla="*/ 2147483646 w 1600"/>
              <a:gd name="T9" fmla="*/ 2147483646 h 1762"/>
              <a:gd name="T10" fmla="*/ 2147483646 w 1600"/>
              <a:gd name="T11" fmla="*/ 2147483646 h 1762"/>
              <a:gd name="T12" fmla="*/ 2147483646 w 1600"/>
              <a:gd name="T13" fmla="*/ 2147483646 h 1762"/>
              <a:gd name="T14" fmla="*/ 2147483646 w 1600"/>
              <a:gd name="T15" fmla="*/ 2147483646 h 1762"/>
              <a:gd name="T16" fmla="*/ 2147483646 w 1600"/>
              <a:gd name="T17" fmla="*/ 2147483646 h 1762"/>
              <a:gd name="T18" fmla="*/ 2147483646 w 1600"/>
              <a:gd name="T19" fmla="*/ 2147483646 h 1762"/>
              <a:gd name="T20" fmla="*/ 2147483646 w 1600"/>
              <a:gd name="T21" fmla="*/ 2147483646 h 17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00"/>
              <a:gd name="T34" fmla="*/ 0 h 1762"/>
              <a:gd name="T35" fmla="*/ 1600 w 1600"/>
              <a:gd name="T36" fmla="*/ 1762 h 17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00" h="1762">
                <a:moveTo>
                  <a:pt x="748" y="796"/>
                </a:moveTo>
                <a:cubicBezTo>
                  <a:pt x="611" y="809"/>
                  <a:pt x="474" y="822"/>
                  <a:pt x="352" y="892"/>
                </a:cubicBezTo>
                <a:cubicBezTo>
                  <a:pt x="230" y="962"/>
                  <a:pt x="32" y="1084"/>
                  <a:pt x="16" y="1216"/>
                </a:cubicBezTo>
                <a:cubicBezTo>
                  <a:pt x="0" y="1348"/>
                  <a:pt x="160" y="1606"/>
                  <a:pt x="256" y="1684"/>
                </a:cubicBezTo>
                <a:cubicBezTo>
                  <a:pt x="352" y="1762"/>
                  <a:pt x="462" y="1702"/>
                  <a:pt x="592" y="1684"/>
                </a:cubicBezTo>
                <a:cubicBezTo>
                  <a:pt x="722" y="1666"/>
                  <a:pt x="916" y="1636"/>
                  <a:pt x="1036" y="1576"/>
                </a:cubicBezTo>
                <a:cubicBezTo>
                  <a:pt x="1156" y="1516"/>
                  <a:pt x="1222" y="1530"/>
                  <a:pt x="1312" y="1324"/>
                </a:cubicBezTo>
                <a:cubicBezTo>
                  <a:pt x="1402" y="1118"/>
                  <a:pt x="1552" y="536"/>
                  <a:pt x="1576" y="340"/>
                </a:cubicBezTo>
                <a:cubicBezTo>
                  <a:pt x="1600" y="144"/>
                  <a:pt x="1536" y="184"/>
                  <a:pt x="1456" y="148"/>
                </a:cubicBezTo>
                <a:cubicBezTo>
                  <a:pt x="1376" y="112"/>
                  <a:pt x="1260" y="0"/>
                  <a:pt x="1096" y="124"/>
                </a:cubicBezTo>
                <a:cubicBezTo>
                  <a:pt x="932" y="248"/>
                  <a:pt x="702" y="570"/>
                  <a:pt x="472" y="892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0684" name="Freeform 30"/>
          <p:cNvSpPr>
            <a:spLocks/>
          </p:cNvSpPr>
          <p:nvPr/>
        </p:nvSpPr>
        <p:spPr bwMode="auto">
          <a:xfrm>
            <a:off x="3524250" y="4648200"/>
            <a:ext cx="1695450" cy="1511300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0685" name="Freeform 32"/>
          <p:cNvSpPr>
            <a:spLocks/>
          </p:cNvSpPr>
          <p:nvPr/>
        </p:nvSpPr>
        <p:spPr bwMode="auto">
          <a:xfrm>
            <a:off x="5737225" y="3260725"/>
            <a:ext cx="1441450" cy="949325"/>
          </a:xfrm>
          <a:custGeom>
            <a:avLst/>
            <a:gdLst>
              <a:gd name="T0" fmla="*/ 2147483646 w 908"/>
              <a:gd name="T1" fmla="*/ 2147483646 h 598"/>
              <a:gd name="T2" fmla="*/ 2147483646 w 908"/>
              <a:gd name="T3" fmla="*/ 2147483646 h 598"/>
              <a:gd name="T4" fmla="*/ 2147483646 w 908"/>
              <a:gd name="T5" fmla="*/ 2147483646 h 598"/>
              <a:gd name="T6" fmla="*/ 2147483646 w 908"/>
              <a:gd name="T7" fmla="*/ 2147483646 h 598"/>
              <a:gd name="T8" fmla="*/ 2147483646 w 908"/>
              <a:gd name="T9" fmla="*/ 2147483646 h 598"/>
              <a:gd name="T10" fmla="*/ 2147483646 w 908"/>
              <a:gd name="T11" fmla="*/ 2147483646 h 598"/>
              <a:gd name="T12" fmla="*/ 2147483646 w 908"/>
              <a:gd name="T13" fmla="*/ 2147483646 h 5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8"/>
              <a:gd name="T22" fmla="*/ 0 h 598"/>
              <a:gd name="T23" fmla="*/ 908 w 908"/>
              <a:gd name="T24" fmla="*/ 598 h 5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8" h="598">
                <a:moveTo>
                  <a:pt x="874" y="214"/>
                </a:moveTo>
                <a:cubicBezTo>
                  <a:pt x="687" y="107"/>
                  <a:pt x="500" y="0"/>
                  <a:pt x="358" y="10"/>
                </a:cubicBezTo>
                <a:cubicBezTo>
                  <a:pt x="216" y="20"/>
                  <a:pt x="44" y="184"/>
                  <a:pt x="22" y="274"/>
                </a:cubicBezTo>
                <a:cubicBezTo>
                  <a:pt x="0" y="364"/>
                  <a:pt x="126" y="502"/>
                  <a:pt x="226" y="550"/>
                </a:cubicBezTo>
                <a:cubicBezTo>
                  <a:pt x="326" y="598"/>
                  <a:pt x="512" y="580"/>
                  <a:pt x="622" y="562"/>
                </a:cubicBezTo>
                <a:cubicBezTo>
                  <a:pt x="732" y="544"/>
                  <a:pt x="864" y="534"/>
                  <a:pt x="886" y="442"/>
                </a:cubicBezTo>
                <a:cubicBezTo>
                  <a:pt x="908" y="350"/>
                  <a:pt x="831" y="180"/>
                  <a:pt x="754" y="10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0686" name="Freeform 33"/>
          <p:cNvSpPr>
            <a:spLocks/>
          </p:cNvSpPr>
          <p:nvPr/>
        </p:nvSpPr>
        <p:spPr bwMode="auto">
          <a:xfrm>
            <a:off x="0" y="2187575"/>
            <a:ext cx="2343150" cy="863600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87" name="Freeform 34"/>
          <p:cNvSpPr>
            <a:spLocks/>
          </p:cNvSpPr>
          <p:nvPr/>
        </p:nvSpPr>
        <p:spPr bwMode="auto">
          <a:xfrm rot="10800000">
            <a:off x="0" y="147638"/>
            <a:ext cx="2419350" cy="2146300"/>
          </a:xfrm>
          <a:custGeom>
            <a:avLst/>
            <a:gdLst>
              <a:gd name="T0" fmla="*/ 2147483646 w 2046"/>
              <a:gd name="T1" fmla="*/ 2147483646 h 668"/>
              <a:gd name="T2" fmla="*/ 2147483646 w 2046"/>
              <a:gd name="T3" fmla="*/ 2147483646 h 668"/>
              <a:gd name="T4" fmla="*/ 2147483646 w 2046"/>
              <a:gd name="T5" fmla="*/ 2147483646 h 668"/>
              <a:gd name="T6" fmla="*/ 2147483646 w 2046"/>
              <a:gd name="T7" fmla="*/ 2147483646 h 668"/>
              <a:gd name="T8" fmla="*/ 2147483646 w 2046"/>
              <a:gd name="T9" fmla="*/ 2147483646 h 668"/>
              <a:gd name="T10" fmla="*/ 2147483646 w 2046"/>
              <a:gd name="T11" fmla="*/ 2147483646 h 668"/>
              <a:gd name="T12" fmla="*/ 2147483646 w 2046"/>
              <a:gd name="T13" fmla="*/ 2147483646 h 6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6"/>
              <a:gd name="T22" fmla="*/ 0 h 668"/>
              <a:gd name="T23" fmla="*/ 2046 w 2046"/>
              <a:gd name="T24" fmla="*/ 668 h 6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6" h="668">
                <a:moveTo>
                  <a:pt x="1392" y="206"/>
                </a:moveTo>
                <a:cubicBezTo>
                  <a:pt x="1145" y="126"/>
                  <a:pt x="898" y="46"/>
                  <a:pt x="708" y="62"/>
                </a:cubicBezTo>
                <a:cubicBezTo>
                  <a:pt x="518" y="78"/>
                  <a:pt x="326" y="208"/>
                  <a:pt x="252" y="302"/>
                </a:cubicBezTo>
                <a:cubicBezTo>
                  <a:pt x="178" y="396"/>
                  <a:pt x="0" y="584"/>
                  <a:pt x="264" y="626"/>
                </a:cubicBezTo>
                <a:cubicBezTo>
                  <a:pt x="528" y="668"/>
                  <a:pt x="1626" y="646"/>
                  <a:pt x="1836" y="554"/>
                </a:cubicBezTo>
                <a:cubicBezTo>
                  <a:pt x="2046" y="462"/>
                  <a:pt x="1702" y="148"/>
                  <a:pt x="1524" y="74"/>
                </a:cubicBezTo>
                <a:cubicBezTo>
                  <a:pt x="1346" y="0"/>
                  <a:pt x="1057" y="55"/>
                  <a:pt x="768" y="11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0688" name="Freeform 36"/>
          <p:cNvSpPr>
            <a:spLocks/>
          </p:cNvSpPr>
          <p:nvPr/>
        </p:nvSpPr>
        <p:spPr bwMode="auto">
          <a:xfrm>
            <a:off x="0" y="2952750"/>
            <a:ext cx="2343150" cy="1225550"/>
          </a:xfrm>
          <a:custGeom>
            <a:avLst/>
            <a:gdLst>
              <a:gd name="T0" fmla="*/ 2147483646 w 1068"/>
              <a:gd name="T1" fmla="*/ 2147483646 h 952"/>
              <a:gd name="T2" fmla="*/ 2147483646 w 1068"/>
              <a:gd name="T3" fmla="*/ 2147483646 h 952"/>
              <a:gd name="T4" fmla="*/ 2147483646 w 1068"/>
              <a:gd name="T5" fmla="*/ 2147483646 h 952"/>
              <a:gd name="T6" fmla="*/ 2147483646 w 1068"/>
              <a:gd name="T7" fmla="*/ 2147483646 h 952"/>
              <a:gd name="T8" fmla="*/ 2147483646 w 1068"/>
              <a:gd name="T9" fmla="*/ 2147483646 h 952"/>
              <a:gd name="T10" fmla="*/ 2147483646 w 1068"/>
              <a:gd name="T11" fmla="*/ 2147483646 h 952"/>
              <a:gd name="T12" fmla="*/ 2147483646 w 1068"/>
              <a:gd name="T13" fmla="*/ 2147483646 h 952"/>
              <a:gd name="T14" fmla="*/ 2147483646 w 1068"/>
              <a:gd name="T15" fmla="*/ 0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8"/>
              <a:gd name="T25" fmla="*/ 0 h 952"/>
              <a:gd name="T26" fmla="*/ 1068 w 1068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8" h="952">
                <a:moveTo>
                  <a:pt x="1068" y="360"/>
                </a:moveTo>
                <a:cubicBezTo>
                  <a:pt x="996" y="298"/>
                  <a:pt x="924" y="236"/>
                  <a:pt x="828" y="180"/>
                </a:cubicBezTo>
                <a:cubicBezTo>
                  <a:pt x="732" y="124"/>
                  <a:pt x="618" y="16"/>
                  <a:pt x="492" y="24"/>
                </a:cubicBezTo>
                <a:cubicBezTo>
                  <a:pt x="366" y="32"/>
                  <a:pt x="144" y="134"/>
                  <a:pt x="72" y="228"/>
                </a:cubicBezTo>
                <a:cubicBezTo>
                  <a:pt x="0" y="322"/>
                  <a:pt x="4" y="490"/>
                  <a:pt x="60" y="588"/>
                </a:cubicBezTo>
                <a:cubicBezTo>
                  <a:pt x="116" y="686"/>
                  <a:pt x="254" y="778"/>
                  <a:pt x="408" y="816"/>
                </a:cubicBezTo>
                <a:cubicBezTo>
                  <a:pt x="562" y="854"/>
                  <a:pt x="912" y="952"/>
                  <a:pt x="984" y="816"/>
                </a:cubicBezTo>
                <a:cubicBezTo>
                  <a:pt x="1056" y="680"/>
                  <a:pt x="948" y="340"/>
                  <a:pt x="840" y="0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4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7168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7168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9A2C3D-5B51-4DA3-B29B-BC0EDE6560B0}" type="slidenum">
              <a:rPr lang="it-IT" altLang="en-US"/>
              <a:pPr/>
              <a:t>53</a:t>
            </a:fld>
            <a:endParaRPr lang="it-IT" altLang="en-US"/>
          </a:p>
        </p:txBody>
      </p:sp>
      <p:sp>
        <p:nvSpPr>
          <p:cNvPr id="71685" name="Line 2"/>
          <p:cNvSpPr>
            <a:spLocks noChangeShapeType="1"/>
          </p:cNvSpPr>
          <p:nvPr/>
        </p:nvSpPr>
        <p:spPr bwMode="auto">
          <a:xfrm flipV="1">
            <a:off x="3409950" y="4552950"/>
            <a:ext cx="78105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86" name="Rectangle 3"/>
          <p:cNvSpPr>
            <a:spLocks noChangeArrowheads="1"/>
          </p:cNvSpPr>
          <p:nvPr/>
        </p:nvSpPr>
        <p:spPr bwMode="auto">
          <a:xfrm>
            <a:off x="2563813" y="539750"/>
            <a:ext cx="1647825" cy="860425"/>
          </a:xfrm>
          <a:prstGeom prst="rect">
            <a:avLst/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it-IT" altLang="en-US"/>
              <a:t>offerta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 flipV="1">
            <a:off x="4000500" y="1885950"/>
            <a:ext cx="1104900" cy="400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88" name="Rectangle 5"/>
          <p:cNvSpPr>
            <a:spLocks noChangeArrowheads="1"/>
          </p:cNvSpPr>
          <p:nvPr/>
        </p:nvSpPr>
        <p:spPr bwMode="auto">
          <a:xfrm>
            <a:off x="1725613" y="2041525"/>
            <a:ext cx="2314575" cy="1323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2000"/>
              <a:t>Pressione parziale d’ossigeno nel sangue arterioso</a:t>
            </a:r>
          </a:p>
        </p:txBody>
      </p:sp>
      <p:sp>
        <p:nvSpPr>
          <p:cNvPr id="71689" name="Rectangle 6"/>
          <p:cNvSpPr>
            <a:spLocks noChangeArrowheads="1"/>
          </p:cNvSpPr>
          <p:nvPr/>
        </p:nvSpPr>
        <p:spPr bwMode="auto">
          <a:xfrm>
            <a:off x="6715125" y="2816225"/>
            <a:ext cx="2314575" cy="841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Flusso coronarico</a:t>
            </a:r>
          </a:p>
        </p:txBody>
      </p:sp>
      <p:sp>
        <p:nvSpPr>
          <p:cNvPr id="71690" name="Line 7"/>
          <p:cNvSpPr>
            <a:spLocks noChangeShapeType="1"/>
          </p:cNvSpPr>
          <p:nvPr/>
        </p:nvSpPr>
        <p:spPr bwMode="auto">
          <a:xfrm flipH="1" flipV="1">
            <a:off x="7448550" y="1847850"/>
            <a:ext cx="1066800" cy="781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91" name="Line 8"/>
          <p:cNvSpPr>
            <a:spLocks noChangeShapeType="1"/>
          </p:cNvSpPr>
          <p:nvPr/>
        </p:nvSpPr>
        <p:spPr bwMode="auto">
          <a:xfrm flipV="1">
            <a:off x="5905500" y="3352800"/>
            <a:ext cx="8001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92" name="Rectangle 9"/>
          <p:cNvSpPr>
            <a:spLocks noChangeArrowheads="1"/>
          </p:cNvSpPr>
          <p:nvPr/>
        </p:nvSpPr>
        <p:spPr bwMode="auto">
          <a:xfrm>
            <a:off x="4205288" y="2879725"/>
            <a:ext cx="2043112" cy="119062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it-IT" altLang="en-US" sz="1800">
                <a:solidFill>
                  <a:srgbClr val="F8F8F8"/>
                </a:solidFill>
              </a:rPr>
              <a:t>Pressione di per-fusione (pressio-ne aortica dia-stolica)</a:t>
            </a:r>
          </a:p>
        </p:txBody>
      </p:sp>
      <p:sp>
        <p:nvSpPr>
          <p:cNvPr id="71693" name="Line 10"/>
          <p:cNvSpPr>
            <a:spLocks noChangeShapeType="1"/>
          </p:cNvSpPr>
          <p:nvPr/>
        </p:nvSpPr>
        <p:spPr bwMode="auto">
          <a:xfrm flipV="1">
            <a:off x="6057900" y="3695700"/>
            <a:ext cx="819150" cy="704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4205288" y="4222750"/>
            <a:ext cx="204311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 </a:t>
            </a:r>
            <a:r>
              <a:rPr lang="it-IT" altLang="en-US" sz="1800">
                <a:solidFill>
                  <a:srgbClr val="F8F8F8"/>
                </a:solidFill>
              </a:rPr>
              <a:t>Durata della diastole</a:t>
            </a:r>
          </a:p>
        </p:txBody>
      </p:sp>
      <p:sp>
        <p:nvSpPr>
          <p:cNvPr id="71695" name="Line 12"/>
          <p:cNvSpPr>
            <a:spLocks noChangeShapeType="1"/>
          </p:cNvSpPr>
          <p:nvPr/>
        </p:nvSpPr>
        <p:spPr bwMode="auto">
          <a:xfrm flipV="1">
            <a:off x="7905750" y="3714750"/>
            <a:ext cx="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696" name="Rectangle 13"/>
          <p:cNvSpPr>
            <a:spLocks noChangeArrowheads="1"/>
          </p:cNvSpPr>
          <p:nvPr/>
        </p:nvSpPr>
        <p:spPr bwMode="auto">
          <a:xfrm>
            <a:off x="6453188" y="4243388"/>
            <a:ext cx="2633662" cy="64135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 sz="1800">
                <a:solidFill>
                  <a:srgbClr val="F8F8F8"/>
                </a:solidFill>
                <a:sym typeface="Symbol" pitchFamily="18" charset="2"/>
              </a:rPr>
              <a:t> </a:t>
            </a:r>
            <a:r>
              <a:rPr lang="it-IT" altLang="en-US" sz="1800">
                <a:solidFill>
                  <a:srgbClr val="F8F8F8"/>
                </a:solidFill>
              </a:rPr>
              <a:t>Resistenza vascolare delle singole coronarie</a:t>
            </a:r>
          </a:p>
        </p:txBody>
      </p:sp>
      <p:sp>
        <p:nvSpPr>
          <p:cNvPr id="71697" name="Rectangle 14"/>
          <p:cNvSpPr>
            <a:spLocks noChangeArrowheads="1"/>
          </p:cNvSpPr>
          <p:nvPr/>
        </p:nvSpPr>
        <p:spPr bwMode="auto">
          <a:xfrm>
            <a:off x="5116513" y="33020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estrazione d’ossigeno</a:t>
            </a:r>
          </a:p>
        </p:txBody>
      </p:sp>
      <p:sp>
        <p:nvSpPr>
          <p:cNvPr id="71698" name="Rectangle 15"/>
          <p:cNvSpPr>
            <a:spLocks noChangeArrowheads="1"/>
          </p:cNvSpPr>
          <p:nvPr/>
        </p:nvSpPr>
        <p:spPr bwMode="auto">
          <a:xfrm>
            <a:off x="5135563" y="1416050"/>
            <a:ext cx="2314575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/>
              <a:t>quantità </a:t>
            </a:r>
          </a:p>
          <a:p>
            <a:pPr algn="ctr" eaLnBrk="1" hangingPunct="1"/>
            <a:r>
              <a:rPr lang="it-IT" altLang="en-US"/>
              <a:t>d’ossigeno</a:t>
            </a:r>
          </a:p>
        </p:txBody>
      </p:sp>
      <p:sp>
        <p:nvSpPr>
          <p:cNvPr id="71699" name="Line 16"/>
          <p:cNvSpPr>
            <a:spLocks noChangeShapeType="1"/>
          </p:cNvSpPr>
          <p:nvPr/>
        </p:nvSpPr>
        <p:spPr bwMode="auto">
          <a:xfrm flipH="1" flipV="1">
            <a:off x="4267200" y="1085850"/>
            <a:ext cx="838200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700" name="Line 17"/>
          <p:cNvSpPr>
            <a:spLocks noChangeShapeType="1"/>
          </p:cNvSpPr>
          <p:nvPr/>
        </p:nvSpPr>
        <p:spPr bwMode="auto">
          <a:xfrm rot="-5400000" flipH="1" flipV="1">
            <a:off x="4505325" y="466725"/>
            <a:ext cx="34290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701" name="Rectangle 18"/>
          <p:cNvSpPr>
            <a:spLocks noChangeArrowheads="1"/>
          </p:cNvSpPr>
          <p:nvPr/>
        </p:nvSpPr>
        <p:spPr bwMode="auto">
          <a:xfrm>
            <a:off x="1390650" y="4705350"/>
            <a:ext cx="2101850" cy="86042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it-IT" altLang="en-US">
                <a:sym typeface="Symbol" pitchFamily="18" charset="2"/>
              </a:rPr>
              <a:t> </a:t>
            </a:r>
            <a:r>
              <a:rPr lang="it-IT" altLang="en-US"/>
              <a:t>Frequenza</a:t>
            </a:r>
          </a:p>
          <a:p>
            <a:pPr algn="ctr" eaLnBrk="1" hangingPunct="1"/>
            <a:r>
              <a:rPr lang="it-IT" altLang="en-US"/>
              <a:t>cardiaca</a:t>
            </a:r>
            <a:endParaRPr lang="it-IT" altLang="en-US" sz="1800"/>
          </a:p>
        </p:txBody>
      </p:sp>
      <p:sp>
        <p:nvSpPr>
          <p:cNvPr id="71702" name="Freeform 19"/>
          <p:cNvSpPr>
            <a:spLocks/>
          </p:cNvSpPr>
          <p:nvPr/>
        </p:nvSpPr>
        <p:spPr bwMode="auto">
          <a:xfrm>
            <a:off x="1276350" y="4114800"/>
            <a:ext cx="5032375" cy="1771650"/>
          </a:xfrm>
          <a:custGeom>
            <a:avLst/>
            <a:gdLst>
              <a:gd name="T0" fmla="*/ 0 w 3170"/>
              <a:gd name="T1" fmla="*/ 2147483646 h 1116"/>
              <a:gd name="T2" fmla="*/ 2147483646 w 3170"/>
              <a:gd name="T3" fmla="*/ 2147483646 h 1116"/>
              <a:gd name="T4" fmla="*/ 2147483646 w 3170"/>
              <a:gd name="T5" fmla="*/ 2147483646 h 1116"/>
              <a:gd name="T6" fmla="*/ 2147483646 w 3170"/>
              <a:gd name="T7" fmla="*/ 2147483646 h 1116"/>
              <a:gd name="T8" fmla="*/ 2147483646 w 3170"/>
              <a:gd name="T9" fmla="*/ 2147483646 h 1116"/>
              <a:gd name="T10" fmla="*/ 2147483646 w 3170"/>
              <a:gd name="T11" fmla="*/ 2147483646 h 1116"/>
              <a:gd name="T12" fmla="*/ 2147483646 w 3170"/>
              <a:gd name="T13" fmla="*/ 2147483646 h 1116"/>
              <a:gd name="T14" fmla="*/ 2147483646 w 3170"/>
              <a:gd name="T15" fmla="*/ 2147483646 h 1116"/>
              <a:gd name="T16" fmla="*/ 2147483646 w 3170"/>
              <a:gd name="T17" fmla="*/ 2147483646 h 11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170"/>
              <a:gd name="T28" fmla="*/ 0 h 1116"/>
              <a:gd name="T29" fmla="*/ 3170 w 3170"/>
              <a:gd name="T30" fmla="*/ 1116 h 11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170" h="1116">
                <a:moveTo>
                  <a:pt x="0" y="636"/>
                </a:moveTo>
                <a:cubicBezTo>
                  <a:pt x="136" y="840"/>
                  <a:pt x="272" y="1044"/>
                  <a:pt x="684" y="1068"/>
                </a:cubicBezTo>
                <a:cubicBezTo>
                  <a:pt x="1096" y="1092"/>
                  <a:pt x="2070" y="900"/>
                  <a:pt x="2472" y="780"/>
                </a:cubicBezTo>
                <a:cubicBezTo>
                  <a:pt x="2874" y="660"/>
                  <a:pt x="3022" y="460"/>
                  <a:pt x="3096" y="348"/>
                </a:cubicBezTo>
                <a:cubicBezTo>
                  <a:pt x="3170" y="236"/>
                  <a:pt x="3046" y="162"/>
                  <a:pt x="2916" y="108"/>
                </a:cubicBezTo>
                <a:cubicBezTo>
                  <a:pt x="2786" y="54"/>
                  <a:pt x="2600" y="32"/>
                  <a:pt x="2316" y="24"/>
                </a:cubicBezTo>
                <a:cubicBezTo>
                  <a:pt x="2032" y="16"/>
                  <a:pt x="1572" y="0"/>
                  <a:pt x="1212" y="60"/>
                </a:cubicBezTo>
                <a:cubicBezTo>
                  <a:pt x="852" y="120"/>
                  <a:pt x="302" y="208"/>
                  <a:pt x="156" y="384"/>
                </a:cubicBezTo>
                <a:cubicBezTo>
                  <a:pt x="10" y="560"/>
                  <a:pt x="304" y="994"/>
                  <a:pt x="336" y="1116"/>
                </a:cubicBezTo>
              </a:path>
            </a:pathLst>
          </a:custGeom>
          <a:noFill/>
          <a:ln w="127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1703" name="Freeform 20"/>
          <p:cNvSpPr>
            <a:spLocks/>
          </p:cNvSpPr>
          <p:nvPr/>
        </p:nvSpPr>
        <p:spPr bwMode="auto">
          <a:xfrm>
            <a:off x="6076950" y="3959225"/>
            <a:ext cx="3248025" cy="1060450"/>
          </a:xfrm>
          <a:custGeom>
            <a:avLst/>
            <a:gdLst>
              <a:gd name="T0" fmla="*/ 2147483646 w 2046"/>
              <a:gd name="T1" fmla="*/ 2147483646 h 668"/>
              <a:gd name="T2" fmla="*/ 2147483646 w 2046"/>
              <a:gd name="T3" fmla="*/ 2147483646 h 668"/>
              <a:gd name="T4" fmla="*/ 2147483646 w 2046"/>
              <a:gd name="T5" fmla="*/ 2147483646 h 668"/>
              <a:gd name="T6" fmla="*/ 2147483646 w 2046"/>
              <a:gd name="T7" fmla="*/ 2147483646 h 668"/>
              <a:gd name="T8" fmla="*/ 2147483646 w 2046"/>
              <a:gd name="T9" fmla="*/ 2147483646 h 668"/>
              <a:gd name="T10" fmla="*/ 2147483646 w 2046"/>
              <a:gd name="T11" fmla="*/ 2147483646 h 668"/>
              <a:gd name="T12" fmla="*/ 2147483646 w 2046"/>
              <a:gd name="T13" fmla="*/ 2147483646 h 6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46"/>
              <a:gd name="T22" fmla="*/ 0 h 668"/>
              <a:gd name="T23" fmla="*/ 2046 w 2046"/>
              <a:gd name="T24" fmla="*/ 668 h 6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46" h="668">
                <a:moveTo>
                  <a:pt x="1392" y="206"/>
                </a:moveTo>
                <a:cubicBezTo>
                  <a:pt x="1145" y="126"/>
                  <a:pt x="898" y="46"/>
                  <a:pt x="708" y="62"/>
                </a:cubicBezTo>
                <a:cubicBezTo>
                  <a:pt x="518" y="78"/>
                  <a:pt x="326" y="208"/>
                  <a:pt x="252" y="302"/>
                </a:cubicBezTo>
                <a:cubicBezTo>
                  <a:pt x="178" y="396"/>
                  <a:pt x="0" y="584"/>
                  <a:pt x="264" y="626"/>
                </a:cubicBezTo>
                <a:cubicBezTo>
                  <a:pt x="528" y="668"/>
                  <a:pt x="1626" y="646"/>
                  <a:pt x="1836" y="554"/>
                </a:cubicBezTo>
                <a:cubicBezTo>
                  <a:pt x="2046" y="462"/>
                  <a:pt x="1702" y="148"/>
                  <a:pt x="1524" y="74"/>
                </a:cubicBezTo>
                <a:cubicBezTo>
                  <a:pt x="1346" y="0"/>
                  <a:pt x="1057" y="55"/>
                  <a:pt x="768" y="110"/>
                </a:cubicBezTo>
              </a:path>
            </a:pathLst>
          </a:cu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1704" name="Text Box 23"/>
          <p:cNvSpPr txBox="1">
            <a:spLocks noChangeArrowheads="1"/>
          </p:cNvSpPr>
          <p:nvPr/>
        </p:nvSpPr>
        <p:spPr bwMode="auto">
          <a:xfrm>
            <a:off x="114300" y="160338"/>
            <a:ext cx="343535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Riassunto meccanismo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anti-anginoso </a:t>
            </a:r>
          </a:p>
          <a:p>
            <a:pPr eaLnBrk="1" hangingPunct="1"/>
            <a:r>
              <a:rPr lang="it-IT" altLang="en-US" sz="2800">
                <a:solidFill>
                  <a:srgbClr val="66FF33"/>
                </a:solidFill>
              </a:rPr>
              <a:t>dei Ca-antagonisti</a:t>
            </a:r>
          </a:p>
        </p:txBody>
      </p:sp>
      <p:sp>
        <p:nvSpPr>
          <p:cNvPr id="71705" name="Line 24"/>
          <p:cNvSpPr>
            <a:spLocks noChangeShapeType="1"/>
          </p:cNvSpPr>
          <p:nvPr/>
        </p:nvSpPr>
        <p:spPr bwMode="auto">
          <a:xfrm>
            <a:off x="7391400" y="4991100"/>
            <a:ext cx="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71706" name="Text Box 25"/>
          <p:cNvSpPr txBox="1">
            <a:spLocks noChangeArrowheads="1"/>
          </p:cNvSpPr>
          <p:nvPr/>
        </p:nvSpPr>
        <p:spPr bwMode="auto">
          <a:xfrm>
            <a:off x="6442075" y="5380038"/>
            <a:ext cx="2892425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>
                <a:solidFill>
                  <a:srgbClr val="66FF33"/>
                </a:solidFill>
              </a:rPr>
              <a:t>di elezione nel-l’angina variante</a:t>
            </a:r>
          </a:p>
        </p:txBody>
      </p:sp>
      <p:sp>
        <p:nvSpPr>
          <p:cNvPr id="71707" name="Text Box 26"/>
          <p:cNvSpPr txBox="1">
            <a:spLocks noChangeArrowheads="1"/>
          </p:cNvSpPr>
          <p:nvPr/>
        </p:nvSpPr>
        <p:spPr bwMode="auto">
          <a:xfrm>
            <a:off x="174625" y="3265488"/>
            <a:ext cx="253365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/>
              <a:t>Riduzione aggregabilità piastrinica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7270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7270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89B916-3313-4174-BE2B-1EEA198224E4}" type="slidenum">
              <a:rPr lang="it-IT" altLang="en-US"/>
              <a:pPr/>
              <a:t>54</a:t>
            </a:fld>
            <a:endParaRPr lang="it-IT" altLang="en-US"/>
          </a:p>
        </p:txBody>
      </p:sp>
      <p:pic>
        <p:nvPicPr>
          <p:cNvPr id="72709" name="Picture 3" descr="D:\CeaArc\17.06.jpg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2501" t="28563" r="2501" b="28563"/>
          <a:stretch>
            <a:fillRect/>
          </a:stretch>
        </p:blipFill>
        <p:spPr bwMode="auto">
          <a:xfrm>
            <a:off x="0" y="0"/>
            <a:ext cx="91440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355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355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D77042-9091-4CFD-9E58-A297E6C0EC69}" type="slidenum">
              <a:rPr lang="it-IT" altLang="en-US"/>
              <a:pPr/>
              <a:t>6</a:t>
            </a:fld>
            <a:endParaRPr lang="it-IT" altLang="en-US"/>
          </a:p>
        </p:txBody>
      </p:sp>
      <p:pic>
        <p:nvPicPr>
          <p:cNvPr id="23557" name="Picture 7" descr="D:\CeaArc\14.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93875"/>
            <a:ext cx="9163050" cy="128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190500" y="1201738"/>
            <a:ext cx="89535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 sz="100" i="1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>
                <a:solidFill>
                  <a:schemeClr val="accent2"/>
                </a:solidFill>
              </a:rPr>
              <a:t>Negli anni ‘80 si scopre che ciò che veniva chiamato EDRF altro non è che ossido nitrico </a:t>
            </a:r>
            <a:r>
              <a:rPr lang="it-IT" altLang="en-US">
                <a:solidFill>
                  <a:schemeClr val="accent2"/>
                </a:solidFill>
                <a:sym typeface="Wingdings" pitchFamily="2" charset="2"/>
              </a:rPr>
              <a:t> EDFR= NO</a:t>
            </a:r>
            <a:endParaRPr lang="it-IT" altLang="en-US">
              <a:solidFill>
                <a:schemeClr val="accent2"/>
              </a:solidFill>
            </a:endParaRPr>
          </a:p>
        </p:txBody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0" y="150813"/>
            <a:ext cx="9144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</a:pPr>
            <a:r>
              <a:rPr lang="it-IT" altLang="en-US" sz="2800">
                <a:solidFill>
                  <a:srgbClr val="FF0000"/>
                </a:solidFill>
              </a:rPr>
              <a:t>OSSIDO NITRICO (NO)</a:t>
            </a:r>
          </a:p>
          <a:p>
            <a:pPr algn="ctr" eaLnBrk="1" hangingPunct="1">
              <a:lnSpc>
                <a:spcPct val="120000"/>
              </a:lnSpc>
            </a:pPr>
            <a:r>
              <a:rPr lang="it-IT" altLang="en-US" sz="2800">
                <a:solidFill>
                  <a:srgbClr val="FF0000"/>
                </a:solidFill>
              </a:rPr>
              <a:t>un prodotto endogeno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4579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D0E6F-8213-4E01-942F-E2D77615750A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234950" y="1487488"/>
            <a:ext cx="89090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 sz="100" i="1">
                <a:solidFill>
                  <a:schemeClr val="accent2"/>
                </a:solidFill>
              </a:rPr>
              <a:t> </a:t>
            </a:r>
          </a:p>
          <a:p>
            <a:pPr marL="457200" indent="-457200" eaLnBrk="1" hangingPunct="1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it-IT" altLang="en-US" sz="2000">
                <a:solidFill>
                  <a:schemeClr val="accent2"/>
                </a:solidFill>
              </a:rPr>
              <a:t>NO viene sintetizzato da numerose cellule a partire da una famiglia di enzimi chiamati NOS (ossido nitrico sintetasi), scoperti negli anni ‘90. Le NOS sono costitutive o inducibili</a:t>
            </a: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Tx/>
              <a:buAutoNum type="alphaLcParenR"/>
            </a:pPr>
            <a:r>
              <a:rPr lang="it-IT" altLang="en-US" sz="2000">
                <a:solidFill>
                  <a:schemeClr val="accent2"/>
                </a:solidFill>
                <a:ea typeface="MS Mincho" pitchFamily="49" charset="-128"/>
              </a:rPr>
              <a:t>costitutiva (c-Nos), di cui ben caratterizzati l'endoteliale (e-Nos) e la neuronale (n-Nos). E’ Ca</a:t>
            </a:r>
            <a:r>
              <a:rPr lang="it-IT" altLang="en-US" sz="2000" baseline="30000">
                <a:solidFill>
                  <a:schemeClr val="accent2"/>
                </a:solidFill>
                <a:ea typeface="MS Mincho" pitchFamily="49" charset="-128"/>
              </a:rPr>
              <a:t>++ </a:t>
            </a:r>
            <a:r>
              <a:rPr lang="it-IT" altLang="en-US" sz="2000">
                <a:solidFill>
                  <a:schemeClr val="accent2"/>
                </a:solidFill>
                <a:ea typeface="MS Mincho" pitchFamily="49" charset="-128"/>
              </a:rPr>
              <a:t>dipendente, si attiva in relazione a stimoli emodinamici e, in genere, produce piccole quantità di NO.</a:t>
            </a:r>
            <a:endParaRPr lang="it-IT" altLang="en-US" sz="2000">
              <a:solidFill>
                <a:schemeClr val="accent2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ct val="30000"/>
              </a:spcBef>
              <a:buFontTx/>
              <a:buAutoNum type="alphaLcParenR"/>
            </a:pPr>
            <a:r>
              <a:rPr lang="it-IT" altLang="en-US" sz="2000">
                <a:solidFill>
                  <a:schemeClr val="accent2"/>
                </a:solidFill>
                <a:ea typeface="MS Mincho" pitchFamily="49" charset="-128"/>
              </a:rPr>
              <a:t>inducibile (i-Nos), Ca</a:t>
            </a:r>
            <a:r>
              <a:rPr lang="it-IT" altLang="en-US" sz="2000" baseline="30000">
                <a:solidFill>
                  <a:schemeClr val="accent2"/>
                </a:solidFill>
                <a:ea typeface="MS Mincho" pitchFamily="49" charset="-128"/>
              </a:rPr>
              <a:t>++</a:t>
            </a:r>
            <a:r>
              <a:rPr lang="it-IT" altLang="en-US" sz="2000">
                <a:solidFill>
                  <a:schemeClr val="accent2"/>
                </a:solidFill>
                <a:ea typeface="MS Mincho" pitchFamily="49" charset="-128"/>
              </a:rPr>
              <a:t> indipendente, correlato a fattori immunologici e può produrre grandi quantità di NO.</a:t>
            </a:r>
            <a:endParaRPr lang="it-IT" altLang="en-US" sz="200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0" y="15081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OSSIDO NITRICO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le NOS</a:t>
            </a:r>
          </a:p>
        </p:txBody>
      </p:sp>
      <p:sp>
        <p:nvSpPr>
          <p:cNvPr id="24583" name="Line 6"/>
          <p:cNvSpPr>
            <a:spLocks noChangeShapeType="1"/>
          </p:cNvSpPr>
          <p:nvPr/>
        </p:nvSpPr>
        <p:spPr bwMode="auto">
          <a:xfrm>
            <a:off x="2543175" y="4829175"/>
            <a:ext cx="12287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3879850" y="4951413"/>
            <a:ext cx="4549775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altLang="en-US"/>
              <a:t>Implicata nella fisiopatologia della risposta immunitaria e dell’infiammazione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560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560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D0AF43-EA86-44EA-AFF4-9C70AAB2949A}" type="slidenum">
              <a:rPr lang="it-IT" altLang="en-US"/>
              <a:pPr/>
              <a:t>8</a:t>
            </a:fld>
            <a:endParaRPr lang="it-IT" altLang="en-US"/>
          </a:p>
        </p:txBody>
      </p:sp>
      <p:pic>
        <p:nvPicPr>
          <p:cNvPr id="25605" name="Picture 2" descr="http://www.sgul.ac.uk/depts/immunology/~dash/no/N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123825"/>
            <a:ext cx="883602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238125" y="5256213"/>
            <a:ext cx="889000" cy="4619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altLang="en-US">
                <a:solidFill>
                  <a:schemeClr val="accent2"/>
                </a:solidFill>
              </a:rPr>
              <a:t>NOS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data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it-IT" altLang="en-US" smtClean="0"/>
              <a:t>NO, anti-angina e farmaci erezione</a:t>
            </a:r>
          </a:p>
        </p:txBody>
      </p:sp>
      <p:sp>
        <p:nvSpPr>
          <p:cNvPr id="2662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en-US" smtClean="0"/>
              <a:t>Giuseppe Nocentini, Dip. Medicina Clinica e Sperimentale, Università degli Studi di Perugia</a:t>
            </a:r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D79DC0-01F1-42E8-A80F-340D812BF390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0" y="150813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OSSIDO NITRICO</a:t>
            </a:r>
          </a:p>
          <a:p>
            <a:pPr algn="ctr" eaLnBrk="1" hangingPunct="1">
              <a:lnSpc>
                <a:spcPct val="135000"/>
              </a:lnSpc>
            </a:pPr>
            <a:r>
              <a:rPr lang="it-IT" altLang="en-US">
                <a:solidFill>
                  <a:srgbClr val="FF0000"/>
                </a:solidFill>
              </a:rPr>
              <a:t>dalle NOS all’NO</a:t>
            </a:r>
          </a:p>
        </p:txBody>
      </p:sp>
      <p:pic>
        <p:nvPicPr>
          <p:cNvPr id="26630" name="Picture 5" descr="http://www.sgul.ac.uk/depts/immunology/~dash/no/no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000250"/>
            <a:ext cx="83820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Struttura predefinit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33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A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8701</TotalTime>
  <Words>3294</Words>
  <Application>Microsoft Office PowerPoint</Application>
  <PresentationFormat>Presentazione su schermo (4:3)</PresentationFormat>
  <Paragraphs>576</Paragraphs>
  <Slides>54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63" baseType="lpstr">
      <vt:lpstr>Comic Sans MS</vt:lpstr>
      <vt:lpstr>Arial</vt:lpstr>
      <vt:lpstr>Verdana</vt:lpstr>
      <vt:lpstr>Times New Roman</vt:lpstr>
      <vt:lpstr>Wingdings</vt:lpstr>
      <vt:lpstr>MS Mincho</vt:lpstr>
      <vt:lpstr>Symbol</vt:lpstr>
      <vt:lpstr>Tahoma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</vt:vector>
  </TitlesOfParts>
  <Company>Farmacologia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Giuseppe</dc:creator>
  <cp:lastModifiedBy>Diego</cp:lastModifiedBy>
  <cp:revision>246</cp:revision>
  <dcterms:created xsi:type="dcterms:W3CDTF">2004-06-08T11:22:40Z</dcterms:created>
  <dcterms:modified xsi:type="dcterms:W3CDTF">2016-05-26T06:40:26Z</dcterms:modified>
</cp:coreProperties>
</file>